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 id="2147483972" r:id="rId5"/>
  </p:sldMasterIdLst>
  <p:notesMasterIdLst>
    <p:notesMasterId r:id="rId41"/>
  </p:notesMasterIdLst>
  <p:sldIdLst>
    <p:sldId id="285" r:id="rId6"/>
    <p:sldId id="467" r:id="rId7"/>
    <p:sldId id="476" r:id="rId8"/>
    <p:sldId id="477" r:id="rId9"/>
    <p:sldId id="492" r:id="rId10"/>
    <p:sldId id="493" r:id="rId11"/>
    <p:sldId id="536" r:id="rId12"/>
    <p:sldId id="534" r:id="rId13"/>
    <p:sldId id="535" r:id="rId14"/>
    <p:sldId id="484" r:id="rId15"/>
    <p:sldId id="485" r:id="rId16"/>
    <p:sldId id="486" r:id="rId17"/>
    <p:sldId id="487" r:id="rId18"/>
    <p:sldId id="491" r:id="rId19"/>
    <p:sldId id="494" r:id="rId20"/>
    <p:sldId id="495" r:id="rId21"/>
    <p:sldId id="496" r:id="rId22"/>
    <p:sldId id="497" r:id="rId23"/>
    <p:sldId id="498" r:id="rId24"/>
    <p:sldId id="499" r:id="rId25"/>
    <p:sldId id="500" r:id="rId26"/>
    <p:sldId id="501" r:id="rId27"/>
    <p:sldId id="502" r:id="rId28"/>
    <p:sldId id="503" r:id="rId29"/>
    <p:sldId id="505" r:id="rId30"/>
    <p:sldId id="506" r:id="rId31"/>
    <p:sldId id="508" r:id="rId32"/>
    <p:sldId id="509" r:id="rId33"/>
    <p:sldId id="510" r:id="rId34"/>
    <p:sldId id="511" r:id="rId35"/>
    <p:sldId id="512" r:id="rId36"/>
    <p:sldId id="513" r:id="rId37"/>
    <p:sldId id="433" r:id="rId38"/>
    <p:sldId id="538" r:id="rId39"/>
    <p:sldId id="352" r:id="rId40"/>
  </p:sldIdLst>
  <p:sldSz cx="100584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INTERNAL ONLY - PPT How-Tos" id="{189E1022-23BA-46EC-B106-3C6FE3EA4176}">
          <p14:sldIdLst/>
        </p14:section>
        <p14:section name="Title &amp; Contents" id="{65A51C99-F386-493F-B7BD-6F18665A9A95}">
          <p14:sldIdLst>
            <p14:sldId id="285"/>
            <p14:sldId id="467"/>
            <p14:sldId id="476"/>
            <p14:sldId id="477"/>
            <p14:sldId id="492"/>
            <p14:sldId id="493"/>
            <p14:sldId id="536"/>
            <p14:sldId id="534"/>
            <p14:sldId id="535"/>
            <p14:sldId id="484"/>
            <p14:sldId id="485"/>
            <p14:sldId id="486"/>
            <p14:sldId id="487"/>
            <p14:sldId id="491"/>
            <p14:sldId id="494"/>
            <p14:sldId id="495"/>
            <p14:sldId id="496"/>
            <p14:sldId id="497"/>
            <p14:sldId id="498"/>
            <p14:sldId id="499"/>
            <p14:sldId id="500"/>
            <p14:sldId id="501"/>
            <p14:sldId id="502"/>
            <p14:sldId id="503"/>
            <p14:sldId id="505"/>
            <p14:sldId id="506"/>
            <p14:sldId id="508"/>
            <p14:sldId id="509"/>
            <p14:sldId id="510"/>
            <p14:sldId id="511"/>
            <p14:sldId id="512"/>
            <p14:sldId id="513"/>
            <p14:sldId id="433"/>
            <p14:sldId id="538"/>
          </p14:sldIdLst>
        </p14:section>
        <p14:section name="CORE - Legal" id="{9E78BA7C-311C-4AC8-82E7-AFFA4EE271E2}">
          <p14:sldIdLst/>
        </p14:section>
        <p14:section name="CORE - Thank You" id="{A52D011C-C8E8-0449-B6F8-2FC60965A929}">
          <p14:sldIdLst>
            <p14:sldId id="352"/>
          </p14:sldIdLst>
        </p14:section>
      </p14:sectionLst>
    </p:ext>
    <p:ext uri="{EFAFB233-063F-42B5-8137-9DF3F51BA10A}">
      <p15:sldGuideLst xmlns:p15="http://schemas.microsoft.com/office/powerpoint/2012/main">
        <p15:guide id="1" orient="horz" pos="2016">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 id="3" name="Frances Robertson" initials="FR"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92" autoAdjust="0"/>
    <p:restoredTop sz="94466"/>
  </p:normalViewPr>
  <p:slideViewPr>
    <p:cSldViewPr snapToGrid="0">
      <p:cViewPr varScale="1">
        <p:scale>
          <a:sx n="103" d="100"/>
          <a:sy n="103" d="100"/>
        </p:scale>
        <p:origin x="114" y="720"/>
      </p:cViewPr>
      <p:guideLst>
        <p:guide orient="horz" pos="2016"/>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3/17/2022</a:t>
            </a:fld>
            <a:endParaRPr lang="en-US" dirty="0"/>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1066800" y="4605180"/>
            <a:ext cx="2667000" cy="1338419"/>
          </a:xfrm>
        </p:spPr>
        <p:txBody>
          <a:bodyPr/>
          <a:lstStyle>
            <a:lvl1pPr marL="0" indent="0" algn="l">
              <a:lnSpc>
                <a:spcPts val="1141"/>
              </a:lnSpc>
              <a:spcAft>
                <a:spcPts val="0"/>
              </a:spcAft>
              <a:buNone/>
              <a:defRPr sz="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dirty="0"/>
              <a:t>Prepared by Name</a:t>
            </a:r>
          </a:p>
        </p:txBody>
      </p:sp>
      <p:cxnSp>
        <p:nvCxnSpPr>
          <p:cNvPr id="11" name="Straight Connector 10"/>
          <p:cNvCxnSpPr/>
          <p:nvPr/>
        </p:nvCxnSpPr>
        <p:spPr>
          <a:xfrm>
            <a:off x="1066800" y="4497121"/>
            <a:ext cx="2667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 name="MathPattern"/>
          <p:cNvGrpSpPr>
            <a:grpSpLocks noChangeAspect="1"/>
          </p:cNvGrpSpPr>
          <p:nvPr userDrawn="1"/>
        </p:nvGrpSpPr>
        <p:grpSpPr>
          <a:xfrm>
            <a:off x="7814468" y="478631"/>
            <a:ext cx="1820863"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3200400"/>
            <a:ext cx="4754314" cy="27432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1"/>
            <a:ext cx="4754313" cy="2057399"/>
          </a:xfrm>
        </p:spPr>
        <p:txBody>
          <a:bodyPr/>
          <a:lstStyle/>
          <a:p>
            <a:r>
              <a:rPr lang="en-US" dirty="0"/>
              <a:t>Click to edit Master title style</a:t>
            </a:r>
          </a:p>
        </p:txBody>
      </p:sp>
      <p:cxnSp>
        <p:nvCxnSpPr>
          <p:cNvPr id="8"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4754314"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4754313"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0" y="1828801"/>
            <a:ext cx="4754316"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APHIC - MathCompass (West Highlight)"/>
          <p:cNvGrpSpPr>
            <a:grpSpLocks noChangeAspect="1"/>
          </p:cNvGrpSpPr>
          <p:nvPr userDrawn="1"/>
        </p:nvGrpSpPr>
        <p:grpSpPr>
          <a:xfrm>
            <a:off x="5196288" y="681567"/>
            <a:ext cx="552577" cy="548640"/>
            <a:chOff x="5423543" y="1158469"/>
            <a:chExt cx="1103529" cy="1095666"/>
          </a:xfrm>
          <a:solidFill>
            <a:schemeClr val="accent2"/>
          </a:solidFill>
        </p:grpSpPr>
        <p:sp>
          <p:nvSpPr>
            <p:cNvPr id="16"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6" y="3200400"/>
            <a:ext cx="4792134" cy="27432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1"/>
            <a:ext cx="4792133" cy="2057399"/>
          </a:xfrm>
        </p:spPr>
        <p:txBody>
          <a:bodyPr/>
          <a:lstStyle/>
          <a:p>
            <a:r>
              <a:rPr lang="en-US" dirty="0"/>
              <a:t>Click to edit Master title style</a:t>
            </a:r>
          </a:p>
        </p:txBody>
      </p:sp>
      <p:cxnSp>
        <p:nvCxnSpPr>
          <p:cNvPr id="8" name="RuleLine - Mid"/>
          <p:cNvCxnSpPr/>
          <p:nvPr userDrawn="1"/>
        </p:nvCxnSpPr>
        <p:spPr>
          <a:xfrm>
            <a:off x="4580466"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494607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0"/>
            <a:ext cx="4792133" cy="685801"/>
          </a:xfrm>
        </p:spPr>
        <p:txBody>
          <a:bodyPr/>
          <a:lstStyle/>
          <a:p>
            <a:r>
              <a:rPr lang="en-US" dirty="0"/>
              <a:t>Click to edit Master title style</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4580467"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grpSp>
        <p:nvGrpSpPr>
          <p:cNvPr id="11" name="GRAPHIC - MathCompass (West Highlight)"/>
          <p:cNvGrpSpPr>
            <a:grpSpLocks noChangeAspect="1"/>
          </p:cNvGrpSpPr>
          <p:nvPr userDrawn="1"/>
        </p:nvGrpSpPr>
        <p:grpSpPr>
          <a:xfrm>
            <a:off x="4603485" y="789094"/>
            <a:ext cx="552577" cy="548640"/>
            <a:chOff x="5423543" y="1158469"/>
            <a:chExt cx="1103529" cy="1095666"/>
          </a:xfrm>
          <a:solidFill>
            <a:schemeClr val="accent2"/>
          </a:solidFill>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7"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a:xfrm>
            <a:off x="1066802" y="457200"/>
            <a:ext cx="2095498" cy="2057399"/>
          </a:xfrm>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20000"/>
                    </a:ext>
                  </a:extLst>
                </a:gridCol>
                <a:gridCol w="1300315">
                  <a:extLst>
                    <a:ext uri="{9D8B030D-6E8A-4147-A177-3AD203B41FA5}">
                      <a16:colId xmlns:a16="http://schemas.microsoft.com/office/drawing/2014/main" val="20001"/>
                    </a:ext>
                  </a:extLst>
                </a:gridCol>
                <a:gridCol w="1426547">
                  <a:extLst>
                    <a:ext uri="{9D8B030D-6E8A-4147-A177-3AD203B41FA5}">
                      <a16:colId xmlns:a16="http://schemas.microsoft.com/office/drawing/2014/main" val="20003"/>
                    </a:ext>
                  </a:extLst>
                </a:gridCol>
                <a:gridCol w="1408718">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1334492197"/>
                    </a:ext>
                  </a:extLst>
                </a:gridCol>
                <a:gridCol w="1300315">
                  <a:extLst>
                    <a:ext uri="{9D8B030D-6E8A-4147-A177-3AD203B41FA5}">
                      <a16:colId xmlns:a16="http://schemas.microsoft.com/office/drawing/2014/main" val="2941498600"/>
                    </a:ext>
                  </a:extLst>
                </a:gridCol>
                <a:gridCol w="1426547">
                  <a:extLst>
                    <a:ext uri="{9D8B030D-6E8A-4147-A177-3AD203B41FA5}">
                      <a16:colId xmlns:a16="http://schemas.microsoft.com/office/drawing/2014/main" val="2137984640"/>
                    </a:ext>
                  </a:extLst>
                </a:gridCol>
                <a:gridCol w="1408718">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20000"/>
                    </a:ext>
                  </a:extLst>
                </a:gridCol>
                <a:gridCol w="1300315">
                  <a:extLst>
                    <a:ext uri="{9D8B030D-6E8A-4147-A177-3AD203B41FA5}">
                      <a16:colId xmlns:a16="http://schemas.microsoft.com/office/drawing/2014/main" val="20001"/>
                    </a:ext>
                  </a:extLst>
                </a:gridCol>
                <a:gridCol w="1426547">
                  <a:extLst>
                    <a:ext uri="{9D8B030D-6E8A-4147-A177-3AD203B41FA5}">
                      <a16:colId xmlns:a16="http://schemas.microsoft.com/office/drawing/2014/main" val="20003"/>
                    </a:ext>
                  </a:extLst>
                </a:gridCol>
                <a:gridCol w="1408718">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1334492197"/>
                    </a:ext>
                  </a:extLst>
                </a:gridCol>
                <a:gridCol w="1300315">
                  <a:extLst>
                    <a:ext uri="{9D8B030D-6E8A-4147-A177-3AD203B41FA5}">
                      <a16:colId xmlns:a16="http://schemas.microsoft.com/office/drawing/2014/main" val="2941498600"/>
                    </a:ext>
                  </a:extLst>
                </a:gridCol>
                <a:gridCol w="1426547">
                  <a:extLst>
                    <a:ext uri="{9D8B030D-6E8A-4147-A177-3AD203B41FA5}">
                      <a16:colId xmlns:a16="http://schemas.microsoft.com/office/drawing/2014/main" val="2137984640"/>
                    </a:ext>
                  </a:extLst>
                </a:gridCol>
                <a:gridCol w="1408718">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1066799" y="4191000"/>
            <a:ext cx="6210300" cy="448734"/>
          </a:xfrm>
        </p:spPr>
        <p:txBody>
          <a:bodyPr vert="horz" lIns="27432" anchor="t"/>
          <a:lstStyle>
            <a:lvl1pPr>
              <a:defRPr>
                <a:solidFill>
                  <a:schemeClr val="tx2">
                    <a:lumMod val="50000"/>
                  </a:schemeClr>
                </a:solidFill>
              </a:defRPr>
            </a:lvl1pPr>
          </a:lstStyle>
          <a:p>
            <a:r>
              <a:rPr lang="en-US" dirty="0"/>
              <a:t>Better Together: Moss Adams &amp; Lane County</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MathPattern"/>
          <p:cNvGrpSpPr>
            <a:grpSpLocks noChangeAspect="1"/>
          </p:cNvGrpSpPr>
          <p:nvPr userDrawn="1"/>
        </p:nvGrpSpPr>
        <p:grpSpPr>
          <a:xfrm>
            <a:off x="7814468" y="478631"/>
            <a:ext cx="1820863" cy="5443538"/>
            <a:chOff x="7729234" y="555626"/>
            <a:chExt cx="1820863" cy="5443538"/>
          </a:xfrm>
        </p:grpSpPr>
        <p:sp>
          <p:nvSpPr>
            <p:cNvPr id="18" name="Freeform 17"/>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ection Title"/>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section title</a:t>
            </a:r>
          </a:p>
        </p:txBody>
      </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Lane County</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Lane County</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 Disclaimer"/>
          <p:cNvSpPr txBox="1"/>
          <p:nvPr userDrawn="1"/>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a:t>Better Together: Moss Adams &amp; Lane County</a:t>
            </a:r>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Thank You"/>
          <p:cNvGrpSpPr/>
          <p:nvPr userDrawn="1"/>
        </p:nvGrpSpPr>
        <p:grpSpPr>
          <a:xfrm>
            <a:off x="4339965" y="1273659"/>
            <a:ext cx="3455988" cy="4044792"/>
            <a:chOff x="5535718" y="1273659"/>
            <a:chExt cx="3455988" cy="4044792"/>
          </a:xfrm>
        </p:grpSpPr>
        <p:grpSp>
          <p:nvGrpSpPr>
            <p:cNvPr id="33" name="GraphicText - Thank You"/>
            <p:cNvGrpSpPr/>
            <p:nvPr/>
          </p:nvGrpSpPr>
          <p:grpSpPr>
            <a:xfrm>
              <a:off x="5535718" y="3275339"/>
              <a:ext cx="3455988" cy="2043112"/>
              <a:chOff x="4251325" y="3941763"/>
              <a:chExt cx="3455988" cy="2043112"/>
            </a:xfrm>
            <a:solidFill>
              <a:schemeClr val="accent2"/>
            </a:solidFill>
          </p:grpSpPr>
          <p:sp>
            <p:nvSpPr>
              <p:cNvPr id="3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grpSp>
        <p:sp>
          <p:nvSpPr>
            <p:cNvPr id="34" name="LogoMark"/>
            <p:cNvSpPr>
              <a:spLocks noChangeAspect="1" noEditPoints="1"/>
            </p:cNvSpPr>
            <p:nvPr userDrawn="1"/>
          </p:nvSpPr>
          <p:spPr bwMode="auto">
            <a:xfrm>
              <a:off x="7251806" y="1273659"/>
              <a:ext cx="1737360"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534" dirty="0">
                <a:ln>
                  <a:noFill/>
                </a:ln>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996463" y="2150998"/>
            <a:ext cx="8520764"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534" dirty="0"/>
            </a:p>
          </p:txBody>
        </p:sp>
      </p:gr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6" name="Text Placeholder-Process 1"/>
          <p:cNvSpPr>
            <a:spLocks noGrp="1"/>
          </p:cNvSpPr>
          <p:nvPr>
            <p:ph type="body" sz="quarter" idx="48" hasCustomPrompt="1"/>
          </p:nvPr>
        </p:nvSpPr>
        <p:spPr>
          <a:xfrm>
            <a:off x="12509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7" name="Text Placeholder-ProcessTitle 1"/>
          <p:cNvSpPr>
            <a:spLocks noGrp="1"/>
          </p:cNvSpPr>
          <p:nvPr>
            <p:ph type="body" sz="quarter" idx="37" hasCustomPrompt="1"/>
          </p:nvPr>
        </p:nvSpPr>
        <p:spPr>
          <a:xfrm>
            <a:off x="12509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Process 1"/>
          <p:cNvSpPr>
            <a:spLocks noGrp="1"/>
          </p:cNvSpPr>
          <p:nvPr>
            <p:ph type="body" sz="quarter" idx="49" hasCustomPrompt="1"/>
          </p:nvPr>
        </p:nvSpPr>
        <p:spPr>
          <a:xfrm>
            <a:off x="4064332"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19" name="Text Placeholder-ProcessTitle 1"/>
          <p:cNvSpPr>
            <a:spLocks noGrp="1"/>
          </p:cNvSpPr>
          <p:nvPr>
            <p:ph type="body" sz="quarter" idx="50" hasCustomPrompt="1"/>
          </p:nvPr>
        </p:nvSpPr>
        <p:spPr>
          <a:xfrm>
            <a:off x="4064332"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0" name="Text Placeholder-Process 1"/>
          <p:cNvSpPr>
            <a:spLocks noGrp="1"/>
          </p:cNvSpPr>
          <p:nvPr>
            <p:ph type="body" sz="quarter" idx="51" hasCustomPrompt="1"/>
          </p:nvPr>
        </p:nvSpPr>
        <p:spPr>
          <a:xfrm>
            <a:off x="68897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1" name="Text Placeholder-ProcessTitle 1"/>
          <p:cNvSpPr>
            <a:spLocks noGrp="1"/>
          </p:cNvSpPr>
          <p:nvPr>
            <p:ph type="body" sz="quarter" idx="52" hasCustomPrompt="1"/>
          </p:nvPr>
        </p:nvSpPr>
        <p:spPr>
          <a:xfrm>
            <a:off x="68897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002323" y="2217418"/>
            <a:ext cx="8399576" cy="640082"/>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userDrawn="1">
            <p:ph type="ftr" sz="quarter" idx="10"/>
          </p:nvPr>
        </p:nvSpPr>
        <p:spPr/>
        <p:txBody>
          <a:bodyPr/>
          <a:lstStyle/>
          <a:p>
            <a:r>
              <a:rPr lang="en-US" dirty="0"/>
              <a:t>Better Together: Moss Adams &amp; Lane County</a:t>
            </a:r>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54" name="Text Placeholder-Process 1"/>
          <p:cNvSpPr>
            <a:spLocks noGrp="1"/>
          </p:cNvSpPr>
          <p:nvPr userDrawn="1">
            <p:ph type="body" sz="quarter" idx="48" hasCustomPrompt="1"/>
          </p:nvPr>
        </p:nvSpPr>
        <p:spPr>
          <a:xfrm>
            <a:off x="12509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43" name="Text Placeholder-ProcessTitle 1"/>
          <p:cNvSpPr>
            <a:spLocks noGrp="1"/>
          </p:cNvSpPr>
          <p:nvPr userDrawn="1">
            <p:ph type="body" sz="quarter" idx="37" hasCustomPrompt="1"/>
          </p:nvPr>
        </p:nvSpPr>
        <p:spPr>
          <a:xfrm>
            <a:off x="1250950" y="2217418"/>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9" name="Text Placeholder 6"/>
          <p:cNvSpPr>
            <a:spLocks noGrp="1"/>
          </p:cNvSpPr>
          <p:nvPr userDrawn="1">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8" name="Title Placeholder - Top"/>
          <p:cNvSpPr>
            <a:spLocks noGrp="1"/>
          </p:cNvSpPr>
          <p:nvPr userDrawn="1">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Process 1"/>
          <p:cNvSpPr>
            <a:spLocks noGrp="1"/>
          </p:cNvSpPr>
          <p:nvPr userDrawn="1">
            <p:ph type="body" sz="quarter" idx="49" hasCustomPrompt="1"/>
          </p:nvPr>
        </p:nvSpPr>
        <p:spPr>
          <a:xfrm>
            <a:off x="33083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2" name="Text Placeholder-ProcessTitle 1"/>
          <p:cNvSpPr>
            <a:spLocks noGrp="1"/>
          </p:cNvSpPr>
          <p:nvPr userDrawn="1">
            <p:ph type="body" sz="quarter" idx="50" hasCustomPrompt="1"/>
          </p:nvPr>
        </p:nvSpPr>
        <p:spPr>
          <a:xfrm>
            <a:off x="33083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Process 1"/>
          <p:cNvSpPr>
            <a:spLocks noGrp="1"/>
          </p:cNvSpPr>
          <p:nvPr userDrawn="1">
            <p:ph type="body" sz="quarter" idx="51" hasCustomPrompt="1"/>
          </p:nvPr>
        </p:nvSpPr>
        <p:spPr>
          <a:xfrm>
            <a:off x="53657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4" name="Text Placeholder-ProcessTitle 1"/>
          <p:cNvSpPr>
            <a:spLocks noGrp="1"/>
          </p:cNvSpPr>
          <p:nvPr userDrawn="1">
            <p:ph type="body" sz="quarter" idx="52" hasCustomPrompt="1"/>
          </p:nvPr>
        </p:nvSpPr>
        <p:spPr>
          <a:xfrm>
            <a:off x="53657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Process 1"/>
          <p:cNvSpPr>
            <a:spLocks noGrp="1"/>
          </p:cNvSpPr>
          <p:nvPr userDrawn="1">
            <p:ph type="body" sz="quarter" idx="53" hasCustomPrompt="1"/>
          </p:nvPr>
        </p:nvSpPr>
        <p:spPr>
          <a:xfrm>
            <a:off x="7460001"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6" name="Text Placeholder-ProcessTitle 1"/>
          <p:cNvSpPr>
            <a:spLocks noGrp="1"/>
          </p:cNvSpPr>
          <p:nvPr userDrawn="1">
            <p:ph type="body" sz="quarter" idx="54" hasCustomPrompt="1"/>
          </p:nvPr>
        </p:nvSpPr>
        <p:spPr>
          <a:xfrm>
            <a:off x="7460001"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3886201"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 Left, Mid"/>
          <p:cNvSpPr>
            <a:spLocks noGrp="1"/>
          </p:cNvSpPr>
          <p:nvPr>
            <p:ph type="body" sz="quarter" idx="12" hasCustomPrompt="1"/>
          </p:nvPr>
        </p:nvSpPr>
        <p:spPr>
          <a:xfrm>
            <a:off x="1066799" y="3200400"/>
            <a:ext cx="2095501" cy="2743200"/>
          </a:xfrm>
        </p:spPr>
        <p:txBody>
          <a:bodyPr/>
          <a:lstStyle>
            <a:lvl1pPr algn="r">
              <a:lnSpc>
                <a:spcPts val="1300"/>
              </a:lnSpc>
              <a:spcBef>
                <a:spcPts val="0"/>
              </a:spcBef>
              <a:spcAft>
                <a:spcPts val="600"/>
              </a:spcAft>
              <a:defRPr sz="900" baseline="0">
                <a:latin typeface="+mn-lt"/>
              </a:defRPr>
            </a:lvl1pPr>
            <a:lvl2pPr>
              <a:defRPr/>
            </a:lvl2pPr>
            <a:lvl3pPr algn="r">
              <a:defRPr/>
            </a:lvl3pPr>
          </a:lstStyle>
          <a:p>
            <a:pPr lvl="0"/>
            <a:r>
              <a:rPr lang="en-US" dirty="0"/>
              <a:t>Date</a:t>
            </a:r>
          </a:p>
          <a:p>
            <a:pPr lvl="2"/>
            <a:r>
              <a:rPr lang="en-US" dirty="0"/>
              <a:t>Client</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2559897" y="22402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066800"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7293093" y="12115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5" name="Text Placeholder - Bio Name 1-2"/>
          <p:cNvSpPr>
            <a:spLocks noGrp="1"/>
          </p:cNvSpPr>
          <p:nvPr>
            <p:ph type="body" sz="quarter" idx="22" hasCustomPrompt="1"/>
          </p:nvPr>
        </p:nvSpPr>
        <p:spPr>
          <a:xfrm>
            <a:off x="7277100" y="2514600"/>
            <a:ext cx="2095500" cy="342900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9" name="Text Placeholder 7"/>
          <p:cNvSpPr>
            <a:spLocks noGrp="1"/>
          </p:cNvSpPr>
          <p:nvPr>
            <p:ph type="body" sz="quarter" idx="23" hasCustomPrompt="1"/>
          </p:nvPr>
        </p:nvSpPr>
        <p:spPr>
          <a:xfrm>
            <a:off x="2349337" y="1838621"/>
            <a:ext cx="2679865"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Bio Name 1-2"/>
          <p:cNvSpPr>
            <a:spLocks noGrp="1"/>
          </p:cNvSpPr>
          <p:nvPr>
            <p:ph type="body" sz="quarter" idx="22" hasCustomPrompt="1"/>
          </p:nvPr>
        </p:nvSpPr>
        <p:spPr>
          <a:xfrm>
            <a:off x="2349336" y="2189490"/>
            <a:ext cx="2679864"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0" name="Text Placeholder - Bio Name 1-2"/>
          <p:cNvSpPr>
            <a:spLocks noGrp="1"/>
          </p:cNvSpPr>
          <p:nvPr>
            <p:ph type="body" sz="quarter" idx="28" hasCustomPrompt="1"/>
          </p:nvPr>
        </p:nvSpPr>
        <p:spPr>
          <a:xfrm>
            <a:off x="2349335" y="3098867"/>
            <a:ext cx="4927765" cy="2844731"/>
          </a:xfrm>
        </p:spPr>
        <p:txBody>
          <a:bodyPr numCol="2" spcCol="274320"/>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1" name="Text Placeholder - Bio Name 1-2"/>
          <p:cNvSpPr>
            <a:spLocks noGrp="1"/>
          </p:cNvSpPr>
          <p:nvPr>
            <p:ph type="body" sz="quarter" idx="29" hasCustomPrompt="1"/>
          </p:nvPr>
        </p:nvSpPr>
        <p:spPr>
          <a:xfrm>
            <a:off x="7697444" y="3098867"/>
            <a:ext cx="1675156" cy="2844731"/>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4"/>
            <a:r>
              <a:rPr lang="en-US" dirty="0"/>
              <a:t>Click to add list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4" name="Text Placeholder - Bio Role 1-2"/>
          <p:cNvSpPr>
            <a:spLocks noGrp="1"/>
          </p:cNvSpPr>
          <p:nvPr>
            <p:ph type="body" sz="quarter" idx="27" hasCustomPrompt="1"/>
          </p:nvPr>
        </p:nvSpPr>
        <p:spPr>
          <a:xfrm>
            <a:off x="670560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 Bio Name 1-2"/>
          <p:cNvSpPr>
            <a:spLocks noGrp="1"/>
          </p:cNvSpPr>
          <p:nvPr>
            <p:ph type="body" sz="quarter" idx="29" hasCustomPrompt="1"/>
          </p:nvPr>
        </p:nvSpPr>
        <p:spPr>
          <a:xfrm>
            <a:off x="670559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3" name="Text Placeholder - Bio Name 1-2"/>
          <p:cNvSpPr>
            <a:spLocks noGrp="1"/>
          </p:cNvSpPr>
          <p:nvPr>
            <p:ph type="body" sz="quarter" idx="30" hasCustomPrompt="1"/>
          </p:nvPr>
        </p:nvSpPr>
        <p:spPr>
          <a:xfrm>
            <a:off x="670559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6" name="Picture Placeholder - Bio"/>
          <p:cNvSpPr>
            <a:spLocks noGrp="1"/>
          </p:cNvSpPr>
          <p:nvPr>
            <p:ph type="pic" sz="quarter" idx="31" hasCustomPrompt="1"/>
          </p:nvPr>
        </p:nvSpPr>
        <p:spPr>
          <a:xfrm>
            <a:off x="542962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Role 1-2"/>
          <p:cNvSpPr>
            <a:spLocks noGrp="1"/>
          </p:cNvSpPr>
          <p:nvPr>
            <p:ph type="body" sz="quarter" idx="32" hasCustomPrompt="1"/>
          </p:nvPr>
        </p:nvSpPr>
        <p:spPr>
          <a:xfrm>
            <a:off x="234278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25" name="Text Placeholder - Bio Name 1-2"/>
          <p:cNvSpPr>
            <a:spLocks noGrp="1"/>
          </p:cNvSpPr>
          <p:nvPr>
            <p:ph type="body" sz="quarter" idx="33" hasCustomPrompt="1"/>
          </p:nvPr>
        </p:nvSpPr>
        <p:spPr>
          <a:xfrm>
            <a:off x="234277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6" name="Text Placeholder - Bio Name 1-2"/>
          <p:cNvSpPr>
            <a:spLocks noGrp="1"/>
          </p:cNvSpPr>
          <p:nvPr>
            <p:ph type="body" sz="quarter" idx="34" hasCustomPrompt="1"/>
          </p:nvPr>
        </p:nvSpPr>
        <p:spPr>
          <a:xfrm>
            <a:off x="234277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7" name="Picture Placeholder - Bio"/>
          <p:cNvSpPr>
            <a:spLocks noGrp="1"/>
          </p:cNvSpPr>
          <p:nvPr>
            <p:ph type="pic" sz="quarter" idx="35" hasCustomPrompt="1"/>
          </p:nvPr>
        </p:nvSpPr>
        <p:spPr>
          <a:xfrm>
            <a:off x="106680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noChangeAspect="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Bio Name 1-2"/>
          <p:cNvSpPr>
            <a:spLocks noGrp="1"/>
          </p:cNvSpPr>
          <p:nvPr>
            <p:ph type="body" sz="quarter" idx="26" hasCustomPrompt="1"/>
          </p:nvPr>
        </p:nvSpPr>
        <p:spPr>
          <a:xfrm>
            <a:off x="10668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4" name="Picture Placeholder - Bio"/>
          <p:cNvSpPr>
            <a:spLocks noGrp="1" noChangeAspect="1"/>
          </p:cNvSpPr>
          <p:nvPr>
            <p:ph type="pic" sz="quarter" idx="27" hasCustomPrompt="1"/>
          </p:nvPr>
        </p:nvSpPr>
        <p:spPr>
          <a:xfrm>
            <a:off x="417456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1" name="Text Placeholder - Bio Name 1-2"/>
          <p:cNvSpPr>
            <a:spLocks noGrp="1"/>
          </p:cNvSpPr>
          <p:nvPr>
            <p:ph type="body" sz="quarter" idx="28" hasCustomPrompt="1"/>
          </p:nvPr>
        </p:nvSpPr>
        <p:spPr>
          <a:xfrm>
            <a:off x="417195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2" name="Picture Placeholder - Bio"/>
          <p:cNvSpPr>
            <a:spLocks noGrp="1" noChangeAspect="1"/>
          </p:cNvSpPr>
          <p:nvPr>
            <p:ph type="pic" sz="quarter" idx="29" hasCustomPrompt="1"/>
          </p:nvPr>
        </p:nvSpPr>
        <p:spPr>
          <a:xfrm>
            <a:off x="72797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30" hasCustomPrompt="1"/>
          </p:nvPr>
        </p:nvSpPr>
        <p:spPr>
          <a:xfrm>
            <a:off x="72771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1066802" y="457202"/>
            <a:ext cx="2095498" cy="2057400"/>
          </a:xfrm>
        </p:spPr>
        <p:txBody>
          <a:bodyPr/>
          <a:lstStyle>
            <a:lvl1pPr>
              <a:defRPr/>
            </a:lvl1pPr>
          </a:lstStyle>
          <a:p>
            <a:r>
              <a:rPr lang="en-US" dirty="0"/>
              <a:t>Click to add title</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800" y="1828801"/>
            <a:ext cx="8305801" cy="342901"/>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hasCustomPrompt="1"/>
          </p:nvPr>
        </p:nvSpPr>
        <p:spPr>
          <a:xfrm>
            <a:off x="1066800" y="2171700"/>
            <a:ext cx="8305801" cy="3771899"/>
          </a:xfrm>
        </p:spPr>
        <p:txBody>
          <a:bodyPr numCol="4"/>
          <a:lstStyle>
            <a:lvl2pPr>
              <a:spcAft>
                <a:spcPts val="201"/>
              </a:spcAft>
              <a:defRPr/>
            </a:lvl2pPr>
            <a:lvl3pPr marL="171441" indent="-171441">
              <a:spcAft>
                <a:spcPts val="400"/>
              </a:spcAft>
              <a:buFont typeface="Arial" panose="020B0604020202020204" pitchFamily="34" charset="0"/>
              <a:buChar char="-"/>
              <a:defRPr sz="800" baseline="0">
                <a:solidFill>
                  <a:schemeClr val="tx2">
                    <a:lumMod val="90000"/>
                    <a:lumOff val="10000"/>
                  </a:schemeClr>
                </a:solidFill>
              </a:defRPr>
            </a:lvl3pPr>
          </a:lstStyle>
          <a:p>
            <a:pPr lvl="1"/>
            <a:r>
              <a:rPr lang="en-US" dirty="0"/>
              <a:t>Header</a:t>
            </a:r>
          </a:p>
          <a:p>
            <a:pPr lvl="2"/>
            <a:r>
              <a:rPr lang="en-US" dirty="0"/>
              <a:t>List client names here </a:t>
            </a:r>
          </a:p>
          <a:p>
            <a:pPr lvl="2"/>
            <a:r>
              <a:rPr lang="en-US" dirty="0"/>
              <a:t>(4-column format, up to 60 clients)</a:t>
            </a:r>
          </a:p>
          <a:p>
            <a:pPr lvl="2"/>
            <a:endParaRPr lang="en-US" dirty="0"/>
          </a:p>
          <a:p>
            <a:pPr lvl="2"/>
            <a:endParaRPr lang="en-US" dirty="0"/>
          </a:p>
        </p:txBody>
      </p:sp>
      <p:sp>
        <p:nvSpPr>
          <p:cNvPr id="1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714998"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066799" y="914400"/>
            <a:ext cx="6210301"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066799" y="457201"/>
            <a:ext cx="6210301" cy="322975"/>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Content Placeholder 9"/>
          <p:cNvSpPr>
            <a:spLocks noGrp="1"/>
          </p:cNvSpPr>
          <p:nvPr>
            <p:ph sz="quarter" idx="18"/>
          </p:nvPr>
        </p:nvSpPr>
        <p:spPr>
          <a:xfrm>
            <a:off x="1066800"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3199871"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533294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746601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2"/>
          <p:cNvSpPr>
            <a:spLocks noGrp="1"/>
          </p:cNvSpPr>
          <p:nvPr>
            <p:ph type="body" sz="quarter" idx="28" hasCustomPrompt="1"/>
          </p:nvPr>
        </p:nvSpPr>
        <p:spPr>
          <a:xfrm>
            <a:off x="1066800"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1" name="Text Placeholder 32"/>
          <p:cNvSpPr>
            <a:spLocks noGrp="1"/>
          </p:cNvSpPr>
          <p:nvPr>
            <p:ph type="body" sz="quarter" idx="29" hasCustomPrompt="1"/>
          </p:nvPr>
        </p:nvSpPr>
        <p:spPr>
          <a:xfrm>
            <a:off x="3199871"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2" name="Text Placeholder 32"/>
          <p:cNvSpPr>
            <a:spLocks noGrp="1"/>
          </p:cNvSpPr>
          <p:nvPr>
            <p:ph type="body" sz="quarter" idx="30" hasCustomPrompt="1"/>
          </p:nvPr>
        </p:nvSpPr>
        <p:spPr>
          <a:xfrm>
            <a:off x="5332942"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3" name="Text Placeholder 32"/>
          <p:cNvSpPr>
            <a:spLocks noGrp="1"/>
          </p:cNvSpPr>
          <p:nvPr>
            <p:ph type="body" sz="quarter" idx="31" hasCustomPrompt="1"/>
          </p:nvPr>
        </p:nvSpPr>
        <p:spPr>
          <a:xfrm>
            <a:off x="7466012" y="457202"/>
            <a:ext cx="1906588" cy="1287708"/>
          </a:xfrm>
        </p:spPr>
        <p:txBody>
          <a:bodyPr anchor="b"/>
          <a:lstStyle>
            <a:lvl1pPr>
              <a:defRPr sz="1600" b="1" spc="80" baseline="0">
                <a:solidFill>
                  <a:schemeClr val="tx2">
                    <a:lumMod val="50000"/>
                  </a:schemeClr>
                </a:solidFill>
              </a:defRPr>
            </a:lvl1pPr>
          </a:lstStyle>
          <a:p>
            <a:r>
              <a:rPr lang="en-US" dirty="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3895795" y="914400"/>
            <a:ext cx="5476805" cy="1600200"/>
          </a:xfrm>
        </p:spPr>
        <p:txBody>
          <a:bodyPr anchor="b"/>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
        <p:nvSpPr>
          <p:cNvPr id="44" name="Content Placeholder 9"/>
          <p:cNvSpPr>
            <a:spLocks noGrp="1"/>
          </p:cNvSpPr>
          <p:nvPr>
            <p:ph sz="quarter" idx="18"/>
          </p:nvPr>
        </p:nvSpPr>
        <p:spPr>
          <a:xfrm>
            <a:off x="1066800"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9"/>
          <p:cNvSpPr>
            <a:spLocks noGrp="1"/>
          </p:cNvSpPr>
          <p:nvPr>
            <p:ph sz="quarter" idx="19"/>
          </p:nvPr>
        </p:nvSpPr>
        <p:spPr>
          <a:xfrm>
            <a:off x="3225499"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9"/>
          <p:cNvSpPr>
            <a:spLocks noGrp="1"/>
          </p:cNvSpPr>
          <p:nvPr>
            <p:ph sz="quarter" idx="20"/>
          </p:nvPr>
        </p:nvSpPr>
        <p:spPr>
          <a:xfrm>
            <a:off x="5384198"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Content Placeholder 9"/>
          <p:cNvSpPr>
            <a:spLocks noGrp="1"/>
          </p:cNvSpPr>
          <p:nvPr>
            <p:ph sz="quarter" idx="21"/>
          </p:nvPr>
        </p:nvSpPr>
        <p:spPr>
          <a:xfrm>
            <a:off x="7542896"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MathPattern"/>
          <p:cNvGrpSpPr/>
          <p:nvPr userDrawn="1"/>
        </p:nvGrpSpPr>
        <p:grpSpPr>
          <a:xfrm>
            <a:off x="5574323" y="453291"/>
            <a:ext cx="4064000" cy="976314"/>
            <a:chOff x="5592762" y="50799"/>
            <a:chExt cx="4064000" cy="976314"/>
          </a:xfrm>
        </p:grpSpPr>
        <p:sp>
          <p:nvSpPr>
            <p:cNvPr id="17" name="Freeform 1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00584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00584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00"/>
              </a:spcAft>
              <a:buFont typeface="Arial" panose="020B0604020202020204" pitchFamily="34" charset="0"/>
              <a:buNone/>
            </a:pPr>
            <a:r>
              <a:rPr lang="en-US" sz="6600" b="1" spc="100" baseline="0" dirty="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113692" y="0"/>
            <a:ext cx="8190524" cy="6400801"/>
          </a:xfrm>
        </p:spPr>
        <p:txBody>
          <a:bodyPr anchor="ctr"/>
          <a:lstStyle>
            <a:lvl1pPr algn="ctr">
              <a:defRPr sz="7200" baseline="0">
                <a:solidFill>
                  <a:schemeClr val="accent1">
                    <a:lumMod val="50000"/>
                  </a:schemeClr>
                </a:solidFill>
              </a:defRPr>
            </a:lvl1pPr>
            <a:lvl2pPr algn="ctr">
              <a:lnSpc>
                <a:spcPct val="100000"/>
              </a:lnSpc>
              <a:defRPr sz="2000" cap="none" spc="0" baseline="0">
                <a:solidFill>
                  <a:schemeClr val="accent1">
                    <a:lumMod val="50000"/>
                  </a:schemeClr>
                </a:solidFill>
              </a:defRPr>
            </a:lvl2pPr>
          </a:lstStyle>
          <a:p>
            <a:pPr lvl="0"/>
            <a:r>
              <a:rPr lang="en-US" dirty="0"/>
              <a:t>Templates above are ready-to-use.</a:t>
            </a:r>
          </a:p>
          <a:p>
            <a:pPr lvl="0"/>
            <a:endParaRPr lang="en-US" dirty="0"/>
          </a:p>
          <a:p>
            <a:pPr lvl="0"/>
            <a:endParaRPr lang="en-US" dirty="0"/>
          </a:p>
          <a:p>
            <a:pPr lvl="1"/>
            <a:r>
              <a:rPr lang="en-US" dirty="0"/>
              <a:t>Templates below require additional elements.</a:t>
            </a:r>
            <a:br>
              <a:rPr lang="en-US" dirty="0"/>
            </a:br>
            <a:r>
              <a:rPr lang="en-US" dirty="0"/>
              <a:t>To use, import complete slide from the content library.</a:t>
            </a:r>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 DEEP Expertise 2">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2" name="StatConnectors"/>
          <p:cNvGrpSpPr/>
          <p:nvPr userDrawn="1"/>
        </p:nvGrpSpPr>
        <p:grpSpPr>
          <a:xfrm>
            <a:off x="6346053" y="1297945"/>
            <a:ext cx="151016" cy="3881110"/>
            <a:chOff x="6346053" y="1297945"/>
            <a:chExt cx="151016" cy="3881110"/>
          </a:xfrm>
        </p:grpSpPr>
        <p:grpSp>
          <p:nvGrpSpPr>
            <p:cNvPr id="39" name="StatConnector 1"/>
            <p:cNvGrpSpPr/>
            <p:nvPr userDrawn="1"/>
          </p:nvGrpSpPr>
          <p:grpSpPr>
            <a:xfrm rot="16200000" flipH="1">
              <a:off x="5735761" y="2457470"/>
              <a:ext cx="1371600" cy="151016"/>
              <a:chOff x="4545252" y="3114947"/>
              <a:chExt cx="1294296" cy="135459"/>
            </a:xfrm>
          </p:grpSpPr>
          <p:cxnSp>
            <p:nvCxnSpPr>
              <p:cNvPr id="4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rot="16200000" flipH="1">
              <a:off x="5735761" y="3810692"/>
              <a:ext cx="1371600" cy="151016"/>
              <a:chOff x="4545252" y="3114947"/>
              <a:chExt cx="1294296" cy="135459"/>
            </a:xfrm>
          </p:grpSpPr>
          <p:cxnSp>
            <p:nvCxnSpPr>
              <p:cNvPr id="54"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V="1">
              <a:off x="6346425" y="1297945"/>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atConnector - Start"/>
            <p:cNvCxnSpPr/>
            <p:nvPr userDrawn="1"/>
          </p:nvCxnSpPr>
          <p:spPr>
            <a:xfrm flipV="1">
              <a:off x="6346425" y="4565073"/>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 Placeholder - Stat 2"/>
          <p:cNvSpPr>
            <a:spLocks noGrp="1"/>
          </p:cNvSpPr>
          <p:nvPr>
            <p:ph type="body" sz="quarter" idx="29" hasCustomPrompt="1"/>
          </p:nvPr>
        </p:nvSpPr>
        <p:spPr>
          <a:xfrm>
            <a:off x="6650367" y="3425824"/>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2072602"/>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 DEEP Expertise 3">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3"/>
          <p:cNvSpPr>
            <a:spLocks noGrp="1"/>
          </p:cNvSpPr>
          <p:nvPr>
            <p:ph type="body" sz="quarter" idx="29" hasCustomPrompt="1"/>
          </p:nvPr>
        </p:nvSpPr>
        <p:spPr>
          <a:xfrm>
            <a:off x="6650367" y="377269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2"/>
          <p:cNvSpPr>
            <a:spLocks noGrp="1"/>
          </p:cNvSpPr>
          <p:nvPr>
            <p:ph type="body" sz="quarter" idx="27" hasCustomPrompt="1"/>
          </p:nvPr>
        </p:nvSpPr>
        <p:spPr>
          <a:xfrm>
            <a:off x="6650367" y="270437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640857"/>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2" name="Stat Connector"/>
          <p:cNvGrpSpPr/>
          <p:nvPr userDrawn="1"/>
        </p:nvGrpSpPr>
        <p:grpSpPr>
          <a:xfrm>
            <a:off x="6346054" y="1297944"/>
            <a:ext cx="151016" cy="3738409"/>
            <a:chOff x="6346054" y="1297944"/>
            <a:chExt cx="151016" cy="3738409"/>
          </a:xfrm>
        </p:grpSpPr>
        <p:cxnSp>
          <p:nvCxnSpPr>
            <p:cNvPr id="23" name="StatConnector - End"/>
            <p:cNvCxnSpPr/>
            <p:nvPr/>
          </p:nvCxnSpPr>
          <p:spPr>
            <a:xfrm rot="16200000">
              <a:off x="6209974" y="4899903"/>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StatConnector 3"/>
            <p:cNvGrpSpPr/>
            <p:nvPr/>
          </p:nvGrpSpPr>
          <p:grpSpPr>
            <a:xfrm rot="16200000" flipH="1">
              <a:off x="5888428" y="415755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08924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2025724"/>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7" name="StatConnector - Start"/>
            <p:cNvCxnSpPr/>
            <p:nvPr userDrawn="1"/>
          </p:nvCxnSpPr>
          <p:spPr>
            <a:xfrm rot="16200000">
              <a:off x="6209974" y="1434395"/>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 DEEP Expertise 4">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14"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4"/>
          <p:cNvSpPr>
            <a:spLocks noGrp="1"/>
          </p:cNvSpPr>
          <p:nvPr>
            <p:ph type="body" sz="quarter" idx="29" hasCustomPrompt="1"/>
          </p:nvPr>
        </p:nvSpPr>
        <p:spPr>
          <a:xfrm>
            <a:off x="6650367" y="434538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3"/>
          <p:cNvSpPr>
            <a:spLocks noGrp="1"/>
          </p:cNvSpPr>
          <p:nvPr>
            <p:ph type="body" sz="quarter" idx="27" hasCustomPrompt="1"/>
          </p:nvPr>
        </p:nvSpPr>
        <p:spPr>
          <a:xfrm>
            <a:off x="6650367" y="327706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5" name="Text Placeholder - Stat 2"/>
          <p:cNvSpPr>
            <a:spLocks noGrp="1"/>
          </p:cNvSpPr>
          <p:nvPr>
            <p:ph type="body" sz="quarter" idx="30" hasCustomPrompt="1"/>
          </p:nvPr>
        </p:nvSpPr>
        <p:spPr>
          <a:xfrm>
            <a:off x="6650367" y="2208755"/>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14044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StatConnectors"/>
          <p:cNvGrpSpPr/>
          <p:nvPr userDrawn="1"/>
        </p:nvGrpSpPr>
        <p:grpSpPr>
          <a:xfrm>
            <a:off x="6346054" y="1067682"/>
            <a:ext cx="151016" cy="4271207"/>
            <a:chOff x="6346054" y="1067682"/>
            <a:chExt cx="151016" cy="4271207"/>
          </a:xfrm>
        </p:grpSpPr>
        <p:grpSp>
          <p:nvGrpSpPr>
            <p:cNvPr id="24" name="StatConnector 3"/>
            <p:cNvGrpSpPr/>
            <p:nvPr/>
          </p:nvGrpSpPr>
          <p:grpSpPr>
            <a:xfrm rot="16200000" flipH="1">
              <a:off x="5888428" y="473024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66193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1525308"/>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StatConnector 2"/>
            <p:cNvGrpSpPr/>
            <p:nvPr userDrawn="1"/>
          </p:nvGrpSpPr>
          <p:grpSpPr>
            <a:xfrm rot="16200000" flipH="1">
              <a:off x="5888428" y="2593622"/>
              <a:ext cx="1066267" cy="151016"/>
              <a:chOff x="4545252" y="3114947"/>
              <a:chExt cx="1294296" cy="135459"/>
            </a:xfrm>
          </p:grpSpPr>
          <p:cxnSp>
            <p:nvCxnSpPr>
              <p:cNvPr id="37"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42"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43"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 WIDE Reach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2" name="WIDE"/>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 Stat 1"/>
          <p:cNvSpPr>
            <a:spLocks noGrp="1"/>
          </p:cNvSpPr>
          <p:nvPr userDrawn="1">
            <p:ph type="body" sz="quarter" idx="29" hasCustomPrompt="1"/>
          </p:nvPr>
        </p:nvSpPr>
        <p:spPr>
          <a:xfrm>
            <a:off x="5782400" y="3554735"/>
            <a:ext cx="175716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at-Bar"/>
            <p:cNvCxnSpPr/>
            <p:nvPr/>
          </p:nvCxnSpPr>
          <p:spPr>
            <a:xfrm rot="5400000">
              <a:off x="7780144"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
        <p:nvSpPr>
          <p:cNvPr id="26"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27"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097" y="3200400"/>
            <a:ext cx="2095504"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800"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7277099" y="457202"/>
            <a:ext cx="2095501" cy="2057400"/>
          </a:xfrm>
        </p:spPr>
        <p:txBody>
          <a:bodyPr/>
          <a:lstStyle>
            <a:lvl1pPr>
              <a:defRPr/>
            </a:lvl1pPr>
          </a:lstStyle>
          <a:p>
            <a:r>
              <a:rPr lang="en-US" dirty="0"/>
              <a:t>Click to add title</a:t>
            </a:r>
          </a:p>
        </p:txBody>
      </p:sp>
      <p:cxnSp>
        <p:nvCxnSpPr>
          <p:cNvPr id="11" name="RuleLine - Mid"/>
          <p:cNvCxnSpPr/>
          <p:nvPr userDrawn="1"/>
        </p:nvCxnSpPr>
        <p:spPr>
          <a:xfrm>
            <a:off x="72771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723900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 WIDE Reach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55" name="WIDE"/>
          <p:cNvGrpSpPr/>
          <p:nvPr userDrawn="1"/>
        </p:nvGrpSpPr>
        <p:grpSpPr>
          <a:xfrm>
            <a:off x="4562243" y="2498480"/>
            <a:ext cx="4267192" cy="655760"/>
            <a:chOff x="4562243" y="2498480"/>
            <a:chExt cx="4267192" cy="655760"/>
          </a:xfrm>
        </p:grpSpPr>
        <p:sp>
          <p:nvSpPr>
            <p:cNvPr id="58"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59"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60"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61"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StatConnectors"/>
          <p:cNvGrpSpPr/>
          <p:nvPr userDrawn="1"/>
        </p:nvGrpSpPr>
        <p:grpSpPr>
          <a:xfrm>
            <a:off x="4418608" y="3322766"/>
            <a:ext cx="4793743" cy="135459"/>
            <a:chOff x="4418608" y="3322766"/>
            <a:chExt cx="4793743" cy="135459"/>
          </a:xfrm>
        </p:grpSpPr>
        <p:cxnSp>
          <p:nvCxnSpPr>
            <p:cNvPr id="44" name="StatConnector - End"/>
            <p:cNvCxnSpPr/>
            <p:nvPr userDrawn="1"/>
          </p:nvCxnSpPr>
          <p:spPr>
            <a:xfrm flipH="1">
              <a:off x="857788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6795326" y="3322766"/>
              <a:ext cx="1782561"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5022936" y="3322766"/>
              <a:ext cx="1782561" cy="135459"/>
              <a:chOff x="4545252" y="3114947"/>
              <a:chExt cx="1294296" cy="135459"/>
            </a:xfrm>
          </p:grpSpPr>
          <p:cxnSp>
            <p:nvCxnSpPr>
              <p:cNvPr id="52"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4" name="StatConnector - End"/>
            <p:cNvCxnSpPr/>
            <p:nvPr userDrawn="1"/>
          </p:nvCxnSpPr>
          <p:spPr>
            <a:xfrm flipH="1">
              <a:off x="441860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 Placeholder - Stat 2"/>
          <p:cNvSpPr>
            <a:spLocks noGrp="1"/>
          </p:cNvSpPr>
          <p:nvPr userDrawn="1">
            <p:ph type="body" sz="quarter" idx="29" hasCustomPrompt="1"/>
          </p:nvPr>
        </p:nvSpPr>
        <p:spPr>
          <a:xfrm>
            <a:off x="696859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0" name="Text Placeholder - Stat 1"/>
          <p:cNvSpPr>
            <a:spLocks noGrp="1"/>
          </p:cNvSpPr>
          <p:nvPr userDrawn="1">
            <p:ph type="body" sz="quarter" idx="30" hasCustomPrompt="1"/>
          </p:nvPr>
        </p:nvSpPr>
        <p:spPr>
          <a:xfrm>
            <a:off x="519620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0"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 WIDE Reach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8" name="Group 7"/>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 Stat 3"/>
          <p:cNvSpPr>
            <a:spLocks noGrp="1"/>
          </p:cNvSpPr>
          <p:nvPr userDrawn="1">
            <p:ph type="body" sz="quarter" idx="30" hasCustomPrompt="1"/>
          </p:nvPr>
        </p:nvSpPr>
        <p:spPr>
          <a:xfrm>
            <a:off x="7453464"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1" name="Text Placeholder - Stat 2"/>
          <p:cNvSpPr>
            <a:spLocks noGrp="1"/>
          </p:cNvSpPr>
          <p:nvPr userDrawn="1">
            <p:ph type="body" sz="quarter" idx="29" hasCustomPrompt="1"/>
          </p:nvPr>
        </p:nvSpPr>
        <p:spPr>
          <a:xfrm>
            <a:off x="6159168"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0" name="Text Placeholder - Stat 1"/>
          <p:cNvSpPr>
            <a:spLocks noGrp="1"/>
          </p:cNvSpPr>
          <p:nvPr userDrawn="1">
            <p:ph type="body" sz="quarter" idx="28" hasCustomPrompt="1"/>
          </p:nvPr>
        </p:nvSpPr>
        <p:spPr>
          <a:xfrm>
            <a:off x="4868205"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StatConnector 3"/>
            <p:cNvGrpSpPr/>
            <p:nvPr userDrawn="1"/>
          </p:nvGrpSpPr>
          <p:grpSpPr>
            <a:xfrm>
              <a:off x="7132996" y="3114947"/>
              <a:ext cx="1294296" cy="135459"/>
              <a:chOff x="4545252" y="3114947"/>
              <a:chExt cx="1294296" cy="135459"/>
            </a:xfrm>
          </p:grpSpPr>
          <p:cxnSp>
            <p:nvCxnSpPr>
              <p:cNvPr id="71"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StatConnector 1"/>
            <p:cNvGrpSpPr/>
            <p:nvPr userDrawn="1"/>
          </p:nvGrpSpPr>
          <p:grpSpPr>
            <a:xfrm>
              <a:off x="4545252" y="3114947"/>
              <a:ext cx="1294296" cy="135459"/>
              <a:chOff x="4545252" y="3114947"/>
              <a:chExt cx="1294296" cy="135459"/>
            </a:xfrm>
          </p:grpSpPr>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4"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501"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501" cy="1600200"/>
          </a:xfrm>
        </p:spPr>
        <p:txBody>
          <a:bodyPr anchor="b"/>
          <a:lstStyle/>
          <a:p>
            <a:r>
              <a:rPr lang="en-US" dirty="0"/>
              <a:t>Add Slide Title</a:t>
            </a:r>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29" name="StatConnectors"/>
          <p:cNvGrpSpPr/>
          <p:nvPr userDrawn="1"/>
        </p:nvGrpSpPr>
        <p:grpSpPr>
          <a:xfrm>
            <a:off x="1066799" y="2857500"/>
            <a:ext cx="4793743" cy="135459"/>
            <a:chOff x="4418608" y="3322766"/>
            <a:chExt cx="4793743" cy="135459"/>
          </a:xfrm>
        </p:grpSpPr>
        <p:cxnSp>
          <p:nvCxnSpPr>
            <p:cNvPr id="3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StatConnector 2"/>
            <p:cNvGrpSpPr/>
            <p:nvPr userDrawn="1"/>
          </p:nvGrpSpPr>
          <p:grpSpPr>
            <a:xfrm>
              <a:off x="6795326" y="3322766"/>
              <a:ext cx="1782561"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5022936" y="3322766"/>
              <a:ext cx="1782561" cy="135459"/>
              <a:chOff x="4545252" y="3114947"/>
              <a:chExt cx="1294296" cy="135459"/>
            </a:xfrm>
          </p:grpSpPr>
          <p:cxnSp>
            <p:nvCxnSpPr>
              <p:cNvPr id="3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9"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6038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12"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3"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17" name="Stat Connector"/>
          <p:cNvGrpSpPr/>
          <p:nvPr userDrawn="1"/>
        </p:nvGrpSpPr>
        <p:grpSpPr>
          <a:xfrm>
            <a:off x="1066799" y="2857500"/>
            <a:ext cx="4537896" cy="135459"/>
            <a:chOff x="4217324" y="3114947"/>
            <a:chExt cx="4537896" cy="135459"/>
          </a:xfrm>
        </p:grpSpPr>
        <p:cxnSp>
          <p:nvCxnSpPr>
            <p:cNvPr id="18"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StatConnector 3"/>
            <p:cNvGrpSpPr/>
            <p:nvPr userDrawn="1"/>
          </p:nvGrpSpPr>
          <p:grpSpPr>
            <a:xfrm>
              <a:off x="7132996" y="3114947"/>
              <a:ext cx="1294296" cy="135459"/>
              <a:chOff x="4545252" y="3114947"/>
              <a:chExt cx="1294296" cy="135459"/>
            </a:xfrm>
          </p:grpSpPr>
          <p:cxnSp>
            <p:nvCxnSpPr>
              <p:cNvPr id="27"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2"/>
            <p:cNvGrpSpPr/>
            <p:nvPr userDrawn="1"/>
          </p:nvGrpSpPr>
          <p:grpSpPr>
            <a:xfrm>
              <a:off x="5836215" y="3114947"/>
              <a:ext cx="1294296" cy="135459"/>
              <a:chOff x="4545252" y="3114947"/>
              <a:chExt cx="1294296" cy="135459"/>
            </a:xfrm>
          </p:grpSpPr>
          <p:cxnSp>
            <p:nvCxnSpPr>
              <p:cNvPr id="2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StatConnector 1"/>
            <p:cNvGrpSpPr/>
            <p:nvPr userDrawn="1"/>
          </p:nvGrpSpPr>
          <p:grpSpPr>
            <a:xfrm>
              <a:off x="4545252" y="3114947"/>
              <a:ext cx="1294296" cy="13545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3200401"/>
            <a:ext cx="26670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cxnSp>
        <p:nvCxnSpPr>
          <p:cNvPr id="60"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 Placeholder - Stat 1"/>
          <p:cNvSpPr>
            <a:spLocks noGrp="1"/>
          </p:cNvSpPr>
          <p:nvPr>
            <p:ph type="body" sz="quarter" idx="30" hasCustomPrompt="1"/>
          </p:nvPr>
        </p:nvSpPr>
        <p:spPr>
          <a:xfrm>
            <a:off x="4086780" y="32069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31904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77" name="StatConnectors"/>
          <p:cNvGrpSpPr/>
          <p:nvPr userDrawn="1"/>
        </p:nvGrpSpPr>
        <p:grpSpPr>
          <a:xfrm>
            <a:off x="1066799" y="2857500"/>
            <a:ext cx="4793743" cy="135459"/>
            <a:chOff x="4418608" y="3322766"/>
            <a:chExt cx="4793743" cy="135459"/>
          </a:xfrm>
        </p:grpSpPr>
        <p:cxnSp>
          <p:nvCxnSpPr>
            <p:cNvPr id="78"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9" name="StatConnector 2"/>
            <p:cNvGrpSpPr/>
            <p:nvPr userDrawn="1"/>
          </p:nvGrpSpPr>
          <p:grpSpPr>
            <a:xfrm>
              <a:off x="6795326" y="3322766"/>
              <a:ext cx="1782561" cy="135459"/>
              <a:chOff x="4545252" y="3114947"/>
              <a:chExt cx="1294296" cy="135459"/>
            </a:xfrm>
          </p:grpSpPr>
          <p:cxnSp>
            <p:nvCxnSpPr>
              <p:cNvPr id="8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StatConnector 2"/>
            <p:cNvGrpSpPr/>
            <p:nvPr userDrawn="1"/>
          </p:nvGrpSpPr>
          <p:grpSpPr>
            <a:xfrm>
              <a:off x="5022936" y="3322766"/>
              <a:ext cx="1782561" cy="135459"/>
              <a:chOff x="4545252" y="3114947"/>
              <a:chExt cx="1294296" cy="135459"/>
            </a:xfrm>
          </p:grpSpPr>
          <p:cxnSp>
            <p:nvCxnSpPr>
              <p:cNvPr id="82"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1"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6"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87"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2648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53"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5"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8" name="Stat Connector"/>
          <p:cNvGrpSpPr/>
          <p:nvPr userDrawn="1"/>
        </p:nvGrpSpPr>
        <p:grpSpPr>
          <a:xfrm>
            <a:off x="1066799" y="2857500"/>
            <a:ext cx="4537896" cy="135459"/>
            <a:chOff x="4217324" y="3114947"/>
            <a:chExt cx="4537896" cy="135459"/>
          </a:xfrm>
        </p:grpSpPr>
        <p:cxnSp>
          <p:nvCxnSpPr>
            <p:cNvPr id="60"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2" name="StatConnector 3"/>
            <p:cNvGrpSpPr/>
            <p:nvPr userDrawn="1"/>
          </p:nvGrpSpPr>
          <p:grpSpPr>
            <a:xfrm>
              <a:off x="7132996" y="3114947"/>
              <a:ext cx="1294296" cy="135459"/>
              <a:chOff x="4545252" y="3114947"/>
              <a:chExt cx="1294296" cy="135459"/>
            </a:xfrm>
          </p:grpSpPr>
          <p:cxnSp>
            <p:nvCxnSpPr>
              <p:cNvPr id="7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StatConnector 2"/>
            <p:cNvGrpSpPr/>
            <p:nvPr userDrawn="1"/>
          </p:nvGrpSpPr>
          <p:grpSpPr>
            <a:xfrm>
              <a:off x="5836215" y="3114947"/>
              <a:ext cx="1294296" cy="135459"/>
              <a:chOff x="4545252" y="3114947"/>
              <a:chExt cx="1294296" cy="135459"/>
            </a:xfrm>
          </p:grpSpPr>
          <p:cxnSp>
            <p:nvCxnSpPr>
              <p:cNvPr id="7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6" name="StatConnector 1"/>
            <p:cNvGrpSpPr/>
            <p:nvPr userDrawn="1"/>
          </p:nvGrpSpPr>
          <p:grpSpPr>
            <a:xfrm>
              <a:off x="4545252" y="3114947"/>
              <a:ext cx="1294296" cy="135459"/>
              <a:chOff x="4545252" y="3114947"/>
              <a:chExt cx="1294296" cy="135459"/>
            </a:xfrm>
          </p:grpSpPr>
          <p:cxnSp>
            <p:nvCxnSpPr>
              <p:cNvPr id="69"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B - Region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075161"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8" name="Text Placeholder - Stat 2"/>
          <p:cNvSpPr>
            <a:spLocks noGrp="1"/>
          </p:cNvSpPr>
          <p:nvPr>
            <p:ph type="body" sz="quarter" idx="29" hasCustomPrompt="1"/>
          </p:nvPr>
        </p:nvSpPr>
        <p:spPr>
          <a:xfrm>
            <a:off x="2784198"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Text Placeholder - Stat 1"/>
          <p:cNvSpPr>
            <a:spLocks noGrp="1"/>
          </p:cNvSpPr>
          <p:nvPr>
            <p:ph type="body" sz="quarter" idx="28" hasCustomPrompt="1"/>
          </p:nvPr>
        </p:nvSpPr>
        <p:spPr>
          <a:xfrm>
            <a:off x="1493235"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30" name="Stat Connector"/>
          <p:cNvGrpSpPr/>
          <p:nvPr userDrawn="1"/>
        </p:nvGrpSpPr>
        <p:grpSpPr>
          <a:xfrm>
            <a:off x="1066799" y="4781810"/>
            <a:ext cx="4537896" cy="135459"/>
            <a:chOff x="4217324" y="3114947"/>
            <a:chExt cx="4537896" cy="135459"/>
          </a:xfrm>
        </p:grpSpPr>
        <p:cxnSp>
          <p:nvCxnSpPr>
            <p:cNvPr id="31"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StatConnector 3"/>
            <p:cNvGrpSpPr/>
            <p:nvPr userDrawn="1"/>
          </p:nvGrpSpPr>
          <p:grpSpPr>
            <a:xfrm>
              <a:off x="7132996" y="3114947"/>
              <a:ext cx="1294296" cy="135459"/>
              <a:chOff x="4545252" y="3114947"/>
              <a:chExt cx="1294296" cy="135459"/>
            </a:xfrm>
          </p:grpSpPr>
          <p:cxnSp>
            <p:nvCxnSpPr>
              <p:cNvPr id="40"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2"/>
            <p:cNvGrpSpPr/>
            <p:nvPr userDrawn="1"/>
          </p:nvGrpSpPr>
          <p:grpSpPr>
            <a:xfrm>
              <a:off x="5836215" y="3114947"/>
              <a:ext cx="1294296" cy="135459"/>
              <a:chOff x="4545252" y="3114947"/>
              <a:chExt cx="1294296" cy="135459"/>
            </a:xfrm>
          </p:grpSpPr>
          <p:cxnSp>
            <p:nvCxnSpPr>
              <p:cNvPr id="38"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StatConnector 1"/>
            <p:cNvGrpSpPr/>
            <p:nvPr userDrawn="1"/>
          </p:nvGrpSpPr>
          <p:grpSpPr>
            <a:xfrm>
              <a:off x="4545252" y="3114947"/>
              <a:ext cx="1294296"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B - Reg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StatConnectors"/>
          <p:cNvGrpSpPr/>
          <p:nvPr userDrawn="1"/>
        </p:nvGrpSpPr>
        <p:grpSpPr>
          <a:xfrm>
            <a:off x="1066799" y="4781480"/>
            <a:ext cx="4793743" cy="135459"/>
            <a:chOff x="4418608" y="3322766"/>
            <a:chExt cx="4793743" cy="135459"/>
          </a:xfrm>
        </p:grpSpPr>
        <p:cxnSp>
          <p:nvCxnSpPr>
            <p:cNvPr id="5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2"/>
            <p:cNvGrpSpPr/>
            <p:nvPr userDrawn="1"/>
          </p:nvGrpSpPr>
          <p:grpSpPr>
            <a:xfrm>
              <a:off x="6795326" y="3322766"/>
              <a:ext cx="1782561" cy="135459"/>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StatConnector 2"/>
            <p:cNvGrpSpPr/>
            <p:nvPr userDrawn="1"/>
          </p:nvGrpSpPr>
          <p:grpSpPr>
            <a:xfrm>
              <a:off x="5022936" y="3322766"/>
              <a:ext cx="1782561" cy="135459"/>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 2"/>
          <p:cNvSpPr>
            <a:spLocks noGrp="1"/>
          </p:cNvSpPr>
          <p:nvPr>
            <p:ph type="body" sz="quarter" idx="31" hasCustomPrompt="1"/>
          </p:nvPr>
        </p:nvSpPr>
        <p:spPr>
          <a:xfrm>
            <a:off x="361678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9" name="Text Placeholder - Stat 1"/>
          <p:cNvSpPr>
            <a:spLocks noGrp="1"/>
          </p:cNvSpPr>
          <p:nvPr>
            <p:ph type="body" sz="quarter" idx="32" hasCustomPrompt="1"/>
          </p:nvPr>
        </p:nvSpPr>
        <p:spPr>
          <a:xfrm>
            <a:off x="184439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4097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7396163" y="3563329"/>
            <a:ext cx="1976437"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28710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177140"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mn-lt"/>
              <a:cs typeface="Arial" panose="020B0604020202020204" pitchFamily="34" charset="0"/>
            </a:endParaRPr>
          </a:p>
        </p:txBody>
      </p:sp>
      <p:sp>
        <p:nvSpPr>
          <p:cNvPr id="85" name="TextBox"/>
          <p:cNvSpPr txBox="1"/>
          <p:nvPr/>
        </p:nvSpPr>
        <p:spPr>
          <a:xfrm>
            <a:off x="106679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7397265"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69" name="Rectangle"/>
          <p:cNvSpPr/>
          <p:nvPr/>
        </p:nvSpPr>
        <p:spPr>
          <a:xfrm>
            <a:off x="528710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5" name="Rectangle"/>
          <p:cNvSpPr/>
          <p:nvPr/>
        </p:nvSpPr>
        <p:spPr>
          <a:xfrm>
            <a:off x="3177140"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 name="Rectangle"/>
          <p:cNvSpPr/>
          <p:nvPr/>
        </p:nvSpPr>
        <p:spPr>
          <a:xfrm>
            <a:off x="106679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33" name="Text Placeholder - Event Overview"/>
          <p:cNvSpPr>
            <a:spLocks noGrp="1"/>
          </p:cNvSpPr>
          <p:nvPr>
            <p:ph type="body" sz="quarter" idx="31" hasCustomPrompt="1"/>
          </p:nvPr>
        </p:nvSpPr>
        <p:spPr>
          <a:xfrm>
            <a:off x="7391556" y="3678238"/>
            <a:ext cx="1976437" cy="569912"/>
          </a:xfrm>
        </p:spPr>
        <p:txBody>
          <a:bodyPr lIns="182880" rIns="137160"/>
          <a:lstStyle>
            <a:lvl1pPr>
              <a:spcAft>
                <a:spcPts val="300"/>
              </a:spcAft>
              <a:defRPr sz="1050"/>
            </a:lvl1pPr>
            <a:lvl3pPr>
              <a:lnSpc>
                <a:spcPct val="100000"/>
              </a:lnSpc>
              <a:defRPr sz="750" baseline="0"/>
            </a:lvl3pPr>
          </a:lstStyle>
          <a:p>
            <a:pPr lvl="0"/>
            <a:r>
              <a:rPr lang="en-US" dirty="0"/>
              <a:t>Events</a:t>
            </a:r>
          </a:p>
          <a:p>
            <a:pPr lvl="2"/>
            <a:r>
              <a:rPr lang="en-US" dirty="0"/>
              <a:t>Third level</a:t>
            </a:r>
          </a:p>
        </p:txBody>
      </p:sp>
      <p:sp>
        <p:nvSpPr>
          <p:cNvPr id="28" name="Text Placeholder - Reports/Guides Overview"/>
          <p:cNvSpPr>
            <a:spLocks noGrp="1"/>
          </p:cNvSpPr>
          <p:nvPr>
            <p:ph type="body" sz="quarter" idx="30" hasCustomPrompt="1"/>
          </p:nvPr>
        </p:nvSpPr>
        <p:spPr>
          <a:xfrm>
            <a:off x="5283797" y="3678238"/>
            <a:ext cx="1976437" cy="569912"/>
          </a:xfrm>
        </p:spPr>
        <p:txBody>
          <a:bodyPr lIns="182880" rIns="137160"/>
          <a:lstStyle>
            <a:lvl1pPr>
              <a:spcAft>
                <a:spcPts val="300"/>
              </a:spcAft>
              <a:defRPr sz="1050"/>
            </a:lvl1pPr>
            <a:lvl3pPr>
              <a:lnSpc>
                <a:spcPct val="100000"/>
              </a:lnSpc>
              <a:defRPr sz="750"/>
            </a:lvl3pPr>
          </a:lstStyle>
          <a:p>
            <a:pPr lvl="0"/>
            <a:r>
              <a:rPr lang="en-US" dirty="0"/>
              <a:t>Reports &amp; Guides</a:t>
            </a:r>
          </a:p>
          <a:p>
            <a:pPr lvl="2"/>
            <a:r>
              <a:rPr lang="en-US" dirty="0"/>
              <a:t>Third level</a:t>
            </a:r>
          </a:p>
        </p:txBody>
      </p:sp>
      <p:sp>
        <p:nvSpPr>
          <p:cNvPr id="27" name="Text Placeholder - Webcasts Overview"/>
          <p:cNvSpPr>
            <a:spLocks noGrp="1"/>
          </p:cNvSpPr>
          <p:nvPr>
            <p:ph type="body" sz="quarter" idx="29" hasCustomPrompt="1"/>
          </p:nvPr>
        </p:nvSpPr>
        <p:spPr>
          <a:xfrm>
            <a:off x="3174747" y="3678238"/>
            <a:ext cx="1976437" cy="569912"/>
          </a:xfrm>
        </p:spPr>
        <p:txBody>
          <a:bodyPr lIns="182880" rIns="137160"/>
          <a:lstStyle>
            <a:lvl1pPr>
              <a:spcAft>
                <a:spcPts val="300"/>
              </a:spcAft>
              <a:defRPr sz="1050"/>
            </a:lvl1pPr>
            <a:lvl3pPr>
              <a:lnSpc>
                <a:spcPct val="100000"/>
              </a:lnSpc>
              <a:defRPr sz="750"/>
            </a:lvl3pPr>
          </a:lstStyle>
          <a:p>
            <a:pPr lvl="0"/>
            <a:r>
              <a:rPr lang="en-US" dirty="0"/>
              <a:t>Webcasts</a:t>
            </a:r>
          </a:p>
          <a:p>
            <a:pPr lvl="2"/>
            <a:r>
              <a:rPr lang="en-US" dirty="0"/>
              <a:t>Third level</a:t>
            </a:r>
          </a:p>
        </p:txBody>
      </p:sp>
      <p:sp>
        <p:nvSpPr>
          <p:cNvPr id="7" name="Text Placeholder - Article Overview"/>
          <p:cNvSpPr>
            <a:spLocks noGrp="1"/>
          </p:cNvSpPr>
          <p:nvPr>
            <p:ph type="body" sz="quarter" idx="28" hasCustomPrompt="1"/>
          </p:nvPr>
        </p:nvSpPr>
        <p:spPr>
          <a:xfrm>
            <a:off x="1064591" y="3678238"/>
            <a:ext cx="1976437" cy="569912"/>
          </a:xfrm>
        </p:spPr>
        <p:txBody>
          <a:bodyPr lIns="182880" rIns="137160"/>
          <a:lstStyle>
            <a:lvl1pPr>
              <a:spcAft>
                <a:spcPts val="300"/>
              </a:spcAft>
              <a:defRPr sz="1050"/>
            </a:lvl1pPr>
            <a:lvl3pPr>
              <a:lnSpc>
                <a:spcPct val="100000"/>
              </a:lnSpc>
              <a:defRPr sz="750"/>
            </a:lvl3pPr>
          </a:lstStyle>
          <a:p>
            <a:pPr lvl="0"/>
            <a:r>
              <a:rPr lang="en-US" dirty="0"/>
              <a:t>Articles &amp; Alerts</a:t>
            </a:r>
          </a:p>
          <a:p>
            <a:pPr lvl="2"/>
            <a:r>
              <a:rPr lang="en-US" dirty="0"/>
              <a:t>Third level</a:t>
            </a:r>
          </a:p>
        </p:txBody>
      </p:sp>
      <p:sp>
        <p:nvSpPr>
          <p:cNvPr id="26" name="Text Placeholder 89"/>
          <p:cNvSpPr>
            <a:spLocks noGrp="1"/>
          </p:cNvSpPr>
          <p:nvPr>
            <p:ph type="body" sz="quarter" idx="25" hasCustomPrompt="1"/>
          </p:nvPr>
        </p:nvSpPr>
        <p:spPr>
          <a:xfrm>
            <a:off x="7542698"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Event(s)</a:t>
            </a:r>
          </a:p>
          <a:p>
            <a:pPr lvl="1"/>
            <a:r>
              <a:rPr lang="en-US" dirty="0"/>
              <a:t>Second level – description</a:t>
            </a:r>
          </a:p>
          <a:p>
            <a:pPr lvl="2"/>
            <a:r>
              <a:rPr lang="en-US" dirty="0"/>
              <a:t>Bullets</a:t>
            </a:r>
          </a:p>
        </p:txBody>
      </p:sp>
      <p:sp>
        <p:nvSpPr>
          <p:cNvPr id="25" name="Text Placeholder 89"/>
          <p:cNvSpPr>
            <a:spLocks noGrp="1"/>
          </p:cNvSpPr>
          <p:nvPr>
            <p:ph type="body" sz="quarter" idx="24" hasCustomPrompt="1"/>
          </p:nvPr>
        </p:nvSpPr>
        <p:spPr>
          <a:xfrm>
            <a:off x="543364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Report(s)/Guide(s)</a:t>
            </a:r>
          </a:p>
          <a:p>
            <a:pPr lvl="1"/>
            <a:r>
              <a:rPr lang="en-US" dirty="0"/>
              <a:t>Second level – description</a:t>
            </a:r>
          </a:p>
          <a:p>
            <a:pPr lvl="2"/>
            <a:r>
              <a:rPr lang="en-US" dirty="0"/>
              <a:t>Bullets</a:t>
            </a:r>
          </a:p>
        </p:txBody>
      </p:sp>
      <p:sp>
        <p:nvSpPr>
          <p:cNvPr id="24" name="Text Placeholder 89"/>
          <p:cNvSpPr>
            <a:spLocks noGrp="1"/>
          </p:cNvSpPr>
          <p:nvPr>
            <p:ph type="body" sz="quarter" idx="23" hasCustomPrompt="1"/>
          </p:nvPr>
        </p:nvSpPr>
        <p:spPr>
          <a:xfrm>
            <a:off x="3324590"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Webcast(s)</a:t>
            </a:r>
          </a:p>
          <a:p>
            <a:pPr lvl="1"/>
            <a:r>
              <a:rPr lang="en-US" dirty="0"/>
              <a:t>Second level – description</a:t>
            </a:r>
          </a:p>
          <a:p>
            <a:pPr lvl="2"/>
            <a:r>
              <a:rPr lang="en-US" dirty="0"/>
              <a:t>Bullets</a:t>
            </a:r>
          </a:p>
        </p:txBody>
      </p:sp>
      <p:sp>
        <p:nvSpPr>
          <p:cNvPr id="92" name="Text Placeholder 89"/>
          <p:cNvSpPr>
            <a:spLocks noGrp="1"/>
          </p:cNvSpPr>
          <p:nvPr>
            <p:ph type="body" sz="quarter" idx="22" hasCustomPrompt="1"/>
          </p:nvPr>
        </p:nvSpPr>
        <p:spPr>
          <a:xfrm>
            <a:off x="121388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Article(s)</a:t>
            </a:r>
          </a:p>
          <a:p>
            <a:pPr lvl="1"/>
            <a:r>
              <a:rPr lang="en-US" dirty="0"/>
              <a:t>Second level – description</a:t>
            </a:r>
          </a:p>
          <a:p>
            <a:pPr lvl="2"/>
            <a:r>
              <a:rPr lang="en-US" dirty="0"/>
              <a:t>Bullets</a:t>
            </a:r>
          </a:p>
        </p:txBody>
      </p:sp>
      <p:sp>
        <p:nvSpPr>
          <p:cNvPr id="9" name="Text Placeholder 6"/>
          <p:cNvSpPr>
            <a:spLocks noGrp="1"/>
          </p:cNvSpPr>
          <p:nvPr>
            <p:ph type="body" sz="quarter" idx="14"/>
          </p:nvPr>
        </p:nvSpPr>
        <p:spPr>
          <a:xfrm>
            <a:off x="1066799" y="1828801"/>
            <a:ext cx="8305800" cy="603735"/>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9"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828800"/>
            <a:ext cx="54864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7" name="Text Placeholder-ProcessTitle 1"/>
          <p:cNvSpPr>
            <a:spLocks noGrp="1"/>
          </p:cNvSpPr>
          <p:nvPr>
            <p:ph type="body" sz="quarter" idx="37" hasCustomPrompt="1"/>
          </p:nvPr>
        </p:nvSpPr>
        <p:spPr>
          <a:xfrm>
            <a:off x="1066800" y="2150999"/>
            <a:ext cx="2667000" cy="640081"/>
          </a:xfrm>
          <a:solidFill>
            <a:schemeClr val="accent1"/>
          </a:solidFill>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25"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What We Heard You Say</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0667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3" name="Text Placeholder-ProcessTitle 1"/>
          <p:cNvSpPr>
            <a:spLocks noGrp="1"/>
          </p:cNvSpPr>
          <p:nvPr>
            <p:ph type="body" sz="quarter" idx="51" hasCustomPrompt="1"/>
          </p:nvPr>
        </p:nvSpPr>
        <p:spPr>
          <a:xfrm>
            <a:off x="3886200" y="2150999"/>
            <a:ext cx="2666999"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5" name="Text Placeholder-ProcessTitle 1"/>
          <p:cNvSpPr>
            <a:spLocks noGrp="1"/>
          </p:cNvSpPr>
          <p:nvPr>
            <p:ph type="body" sz="quarter" idx="53" hasCustomPrompt="1"/>
          </p:nvPr>
        </p:nvSpPr>
        <p:spPr>
          <a:xfrm>
            <a:off x="6705600" y="2150999"/>
            <a:ext cx="2667000"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6" name="Content Placeholder - Right"/>
          <p:cNvSpPr>
            <a:spLocks noGrp="1"/>
          </p:cNvSpPr>
          <p:nvPr>
            <p:ph sz="quarter" idx="54" hasCustomPrompt="1"/>
          </p:nvPr>
        </p:nvSpPr>
        <p:spPr>
          <a:xfrm>
            <a:off x="3886200" y="2791078"/>
            <a:ext cx="2667000"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7" name="Content Placeholder - Right"/>
          <p:cNvSpPr>
            <a:spLocks noGrp="1"/>
          </p:cNvSpPr>
          <p:nvPr>
            <p:ph sz="quarter" idx="55" hasCustomPrompt="1"/>
          </p:nvPr>
        </p:nvSpPr>
        <p:spPr>
          <a:xfrm>
            <a:off x="67055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 name="Group 1"/>
          <p:cNvGrpSpPr/>
          <p:nvPr userDrawn="1"/>
        </p:nvGrpSpPr>
        <p:grpSpPr>
          <a:xfrm>
            <a:off x="1066800" y="2541589"/>
            <a:ext cx="8493369"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grpSp>
      <p:sp>
        <p:nvSpPr>
          <p:cNvPr id="24" name="Text Area - ApproachTitle 4"/>
          <p:cNvSpPr>
            <a:spLocks noGrp="1"/>
          </p:cNvSpPr>
          <p:nvPr>
            <p:ph type="body" sz="quarter" idx="20" hasCustomPrompt="1"/>
          </p:nvPr>
        </p:nvSpPr>
        <p:spPr>
          <a:xfrm>
            <a:off x="7277100" y="2259790"/>
            <a:ext cx="2010453" cy="281797"/>
          </a:xfrm>
        </p:spPr>
        <p:txBody>
          <a:bodyPr/>
          <a:lstStyle>
            <a:lvl1pPr>
              <a:lnSpc>
                <a:spcPts val="1301"/>
              </a:lnSpc>
              <a:spcBef>
                <a:spcPts val="0"/>
              </a:spcBef>
              <a:spcAft>
                <a:spcPts val="600"/>
              </a:spcAft>
              <a:defRPr sz="1200" baseline="0">
                <a:latin typeface="+mj-lt"/>
              </a:defRPr>
            </a:lvl1pPr>
          </a:lstStyle>
          <a:p>
            <a:pPr lvl="0"/>
            <a:r>
              <a:rPr lang="en-US" dirty="0"/>
              <a:t>Click to add title</a:t>
            </a:r>
          </a:p>
        </p:txBody>
      </p:sp>
      <p:sp>
        <p:nvSpPr>
          <p:cNvPr id="23" name="Text Area - ApproachTitle 3"/>
          <p:cNvSpPr>
            <a:spLocks noGrp="1"/>
          </p:cNvSpPr>
          <p:nvPr>
            <p:ph type="body" sz="quarter" idx="19" hasCustomPrompt="1"/>
          </p:nvPr>
        </p:nvSpPr>
        <p:spPr>
          <a:xfrm>
            <a:off x="5230287" y="2259790"/>
            <a:ext cx="1992195"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2" name="Text Area - ApproachTitle 2"/>
          <p:cNvSpPr>
            <a:spLocks noGrp="1"/>
          </p:cNvSpPr>
          <p:nvPr>
            <p:ph type="body" sz="quarter" idx="18" hasCustomPrompt="1"/>
          </p:nvPr>
        </p:nvSpPr>
        <p:spPr>
          <a:xfrm>
            <a:off x="3172628" y="2259790"/>
            <a:ext cx="1966827"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1" name="Text Area - ApproachTitle 1"/>
          <p:cNvSpPr>
            <a:spLocks noGrp="1"/>
          </p:cNvSpPr>
          <p:nvPr>
            <p:ph type="body" sz="quarter" idx="17" hasCustomPrompt="1"/>
          </p:nvPr>
        </p:nvSpPr>
        <p:spPr>
          <a:xfrm>
            <a:off x="1066800" y="2259790"/>
            <a:ext cx="2002556"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19" name="Text Placeholder 6"/>
          <p:cNvSpPr>
            <a:spLocks noGrp="1"/>
          </p:cNvSpPr>
          <p:nvPr>
            <p:ph type="body" sz="quarter" idx="15"/>
          </p:nvPr>
        </p:nvSpPr>
        <p:spPr>
          <a:xfrm>
            <a:off x="1228907" y="3973513"/>
            <a:ext cx="1840448"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7" name="Text Placeholder 6"/>
          <p:cNvSpPr>
            <a:spLocks noGrp="1"/>
          </p:cNvSpPr>
          <p:nvPr>
            <p:ph type="body" sz="quarter" idx="22"/>
          </p:nvPr>
        </p:nvSpPr>
        <p:spPr>
          <a:xfrm>
            <a:off x="35353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8" name="Text Area - ApproachBody 2"/>
          <p:cNvSpPr>
            <a:spLocks noGrp="1"/>
          </p:cNvSpPr>
          <p:nvPr>
            <p:ph type="body" sz="quarter" idx="23"/>
          </p:nvPr>
        </p:nvSpPr>
        <p:spPr>
          <a:xfrm>
            <a:off x="35353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Arial" panose="020B0604020202020204" pitchFamily="34" charset="0"/>
              </a:defRPr>
            </a:lvl2pPr>
          </a:lstStyle>
          <a:p>
            <a:pPr lvl="0"/>
            <a:r>
              <a:rPr lang="en-US"/>
              <a:t>Edit Master text styles</a:t>
            </a:r>
          </a:p>
          <a:p>
            <a:pPr lvl="1"/>
            <a:r>
              <a:rPr lang="en-US"/>
              <a:t>Second level</a:t>
            </a:r>
          </a:p>
        </p:txBody>
      </p:sp>
      <p:sp>
        <p:nvSpPr>
          <p:cNvPr id="25" name="Text Area - ApproachBody 1"/>
          <p:cNvSpPr>
            <a:spLocks noGrp="1"/>
          </p:cNvSpPr>
          <p:nvPr>
            <p:ph type="body" sz="quarter" idx="21"/>
          </p:nvPr>
        </p:nvSpPr>
        <p:spPr>
          <a:xfrm>
            <a:off x="1228907" y="2743204"/>
            <a:ext cx="1840448"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29" name="Text Placeholder 6"/>
          <p:cNvSpPr>
            <a:spLocks noGrp="1"/>
          </p:cNvSpPr>
          <p:nvPr>
            <p:ph type="body" sz="quarter" idx="24"/>
          </p:nvPr>
        </p:nvSpPr>
        <p:spPr>
          <a:xfrm>
            <a:off x="56054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0" name="Text Area - ApproachBody 3"/>
          <p:cNvSpPr>
            <a:spLocks noGrp="1"/>
          </p:cNvSpPr>
          <p:nvPr>
            <p:ph type="body" sz="quarter" idx="25"/>
          </p:nvPr>
        </p:nvSpPr>
        <p:spPr>
          <a:xfrm>
            <a:off x="56054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1" name="Text Placeholder 6"/>
          <p:cNvSpPr>
            <a:spLocks noGrp="1"/>
          </p:cNvSpPr>
          <p:nvPr>
            <p:ph type="body" sz="quarter" idx="26"/>
          </p:nvPr>
        </p:nvSpPr>
        <p:spPr>
          <a:xfrm>
            <a:off x="7683451"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2" name="Text Placeholder 6"/>
          <p:cNvSpPr>
            <a:spLocks noGrp="1"/>
          </p:cNvSpPr>
          <p:nvPr>
            <p:ph type="body" sz="quarter" idx="27"/>
          </p:nvPr>
        </p:nvSpPr>
        <p:spPr>
          <a:xfrm>
            <a:off x="7683451"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3" name="Text Box - Callout"/>
          <p:cNvSpPr>
            <a:spLocks noGrp="1"/>
          </p:cNvSpPr>
          <p:nvPr>
            <p:ph type="body" sz="quarter" idx="28"/>
          </p:nvPr>
        </p:nvSpPr>
        <p:spPr>
          <a:xfrm>
            <a:off x="4138179" y="4823227"/>
            <a:ext cx="2722734" cy="497572"/>
          </a:xfrm>
          <a:ln>
            <a:solidFill>
              <a:schemeClr val="accent2"/>
            </a:solidFill>
          </a:ln>
        </p:spPr>
        <p:txBody>
          <a:bodyPr wrap="square" lIns="91440" tIns="91440" rIns="91440" bIns="91440">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a:t>Edit Master text styles</a:t>
            </a:r>
          </a:p>
          <a:p>
            <a:pPr lvl="1"/>
            <a:r>
              <a:rPr lang="en-US"/>
              <a:t>Second level</a:t>
            </a:r>
          </a:p>
        </p:txBody>
      </p:sp>
      <p:sp>
        <p:nvSpPr>
          <p:cNvPr id="42" name="Title Area - Top"/>
          <p:cNvSpPr>
            <a:spLocks noGrp="1"/>
          </p:cNvSpPr>
          <p:nvPr>
            <p:ph type="title"/>
          </p:nvPr>
        </p:nvSpPr>
        <p:spPr>
          <a:xfrm>
            <a:off x="1066802" y="457200"/>
            <a:ext cx="8305798" cy="685801"/>
          </a:xfrm>
        </p:spPr>
        <p:txBody>
          <a:bodyPr/>
          <a:lstStyle/>
          <a:p>
            <a:r>
              <a:rPr lang="en-US" dirty="0"/>
              <a:t>Click to edit Master title style</a:t>
            </a:r>
          </a:p>
        </p:txBody>
      </p:sp>
      <p:cxnSp>
        <p:nvCxnSpPr>
          <p:cNvPr id="43" name="Elbow Connector 42"/>
          <p:cNvCxnSpPr/>
          <p:nvPr userDrawn="1"/>
        </p:nvCxnSpPr>
        <p:spPr>
          <a:xfrm>
            <a:off x="3535354" y="4551720"/>
            <a:ext cx="592545"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5" name="Group 4"/>
          <p:cNvGrpSpPr/>
          <p:nvPr/>
        </p:nvGrpSpPr>
        <p:grpSpPr>
          <a:xfrm>
            <a:off x="1066801" y="3484285"/>
            <a:ext cx="8386764"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gr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582735"/>
            <a:ext cx="1671101" cy="628377"/>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item(s)</a:t>
            </a:r>
          </a:p>
          <a:p>
            <a:pPr lvl="1"/>
            <a:r>
              <a:rPr lang="en-US" dirty="0"/>
              <a:t>bullet</a:t>
            </a:r>
          </a:p>
        </p:txBody>
      </p:sp>
      <p:sp>
        <p:nvSpPr>
          <p:cNvPr id="51" name="Text Placeholder 6"/>
          <p:cNvSpPr>
            <a:spLocks noGrp="1"/>
          </p:cNvSpPr>
          <p:nvPr>
            <p:ph type="body" sz="quarter" idx="45" hasCustomPrompt="1"/>
          </p:nvPr>
        </p:nvSpPr>
        <p:spPr>
          <a:xfrm>
            <a:off x="3707721"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2" name="Text Placeholder 6"/>
          <p:cNvSpPr>
            <a:spLocks noGrp="1"/>
          </p:cNvSpPr>
          <p:nvPr>
            <p:ph type="body" sz="quarter" idx="46" hasCustomPrompt="1"/>
          </p:nvPr>
        </p:nvSpPr>
        <p:spPr>
          <a:xfrm>
            <a:off x="5777772"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3" name="Text Placeholder 6"/>
          <p:cNvSpPr>
            <a:spLocks noGrp="1"/>
          </p:cNvSpPr>
          <p:nvPr>
            <p:ph type="body" sz="quarter" idx="47" hasCustomPrompt="1"/>
          </p:nvPr>
        </p:nvSpPr>
        <p:spPr>
          <a:xfrm>
            <a:off x="7847824"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4" name="Text Placeholder 6"/>
          <p:cNvSpPr>
            <a:spLocks noGrp="1"/>
          </p:cNvSpPr>
          <p:nvPr>
            <p:ph type="body" sz="quarter" idx="48" hasCustomPrompt="1"/>
          </p:nvPr>
        </p:nvSpPr>
        <p:spPr>
          <a:xfrm>
            <a:off x="1559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5" name="Text Placeholder 6"/>
          <p:cNvSpPr>
            <a:spLocks noGrp="1"/>
          </p:cNvSpPr>
          <p:nvPr>
            <p:ph type="body" sz="quarter" idx="49" hasCustomPrompt="1"/>
          </p:nvPr>
        </p:nvSpPr>
        <p:spPr>
          <a:xfrm>
            <a:off x="3707720"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6" name="Text Placeholder 6"/>
          <p:cNvSpPr>
            <a:spLocks noGrp="1"/>
          </p:cNvSpPr>
          <p:nvPr>
            <p:ph type="body" sz="quarter" idx="50" hasCustomPrompt="1"/>
          </p:nvPr>
        </p:nvSpPr>
        <p:spPr>
          <a:xfrm>
            <a:off x="577777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7" name="Text Placeholder 6"/>
          <p:cNvSpPr>
            <a:spLocks noGrp="1"/>
          </p:cNvSpPr>
          <p:nvPr>
            <p:ph type="body" sz="quarter" idx="51" hasCustomPrompt="1"/>
          </p:nvPr>
        </p:nvSpPr>
        <p:spPr>
          <a:xfrm>
            <a:off x="7847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3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7"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3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27" name="Text Placeholder 6"/>
          <p:cNvSpPr>
            <a:spLocks noGrp="1"/>
          </p:cNvSpPr>
          <p:nvPr>
            <p:ph type="body" sz="quarter" idx="52" hasCustomPrompt="1"/>
          </p:nvPr>
        </p:nvSpPr>
        <p:spPr>
          <a:xfrm>
            <a:off x="1225377" y="3484285"/>
            <a:ext cx="1856135"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9" name="Text Placeholder 6"/>
          <p:cNvSpPr>
            <a:spLocks noGrp="1"/>
          </p:cNvSpPr>
          <p:nvPr>
            <p:ph type="body" sz="quarter" idx="53" hasCustomPrompt="1"/>
          </p:nvPr>
        </p:nvSpPr>
        <p:spPr>
          <a:xfrm>
            <a:off x="3398665"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0" name="Text Placeholder 6"/>
          <p:cNvSpPr>
            <a:spLocks noGrp="1"/>
          </p:cNvSpPr>
          <p:nvPr>
            <p:ph type="body" sz="quarter" idx="54" hasCustomPrompt="1"/>
          </p:nvPr>
        </p:nvSpPr>
        <p:spPr>
          <a:xfrm>
            <a:off x="54703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2" name="Text Placeholder 6"/>
          <p:cNvSpPr>
            <a:spLocks noGrp="1"/>
          </p:cNvSpPr>
          <p:nvPr>
            <p:ph type="body" sz="quarter" idx="55" hasCustomPrompt="1"/>
          </p:nvPr>
        </p:nvSpPr>
        <p:spPr>
          <a:xfrm>
            <a:off x="75404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597542"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597542"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48" name="Text Placeholder 6"/>
          <p:cNvSpPr>
            <a:spLocks noGrp="1"/>
          </p:cNvSpPr>
          <p:nvPr>
            <p:ph type="body" sz="quarter" idx="37"/>
          </p:nvPr>
        </p:nvSpPr>
        <p:spPr>
          <a:xfrm>
            <a:off x="1559820"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9"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50" name="Text Placeholder 6"/>
          <p:cNvSpPr>
            <a:spLocks noGrp="1"/>
          </p:cNvSpPr>
          <p:nvPr>
            <p:ph type="body" sz="quarter" idx="49" hasCustomPrompt="1"/>
          </p:nvPr>
        </p:nvSpPr>
        <p:spPr>
          <a:xfrm>
            <a:off x="4427780"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27780"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9" name="Text Placeholder 6"/>
          <p:cNvSpPr>
            <a:spLocks noGrp="1"/>
          </p:cNvSpPr>
          <p:nvPr>
            <p:ph type="body" sz="quarter" idx="51"/>
          </p:nvPr>
        </p:nvSpPr>
        <p:spPr>
          <a:xfrm>
            <a:off x="4390058"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0" name="Text Placeholder 6"/>
          <p:cNvSpPr>
            <a:spLocks noGrp="1"/>
          </p:cNvSpPr>
          <p:nvPr>
            <p:ph type="body" sz="quarter" idx="52" hasCustomPrompt="1"/>
          </p:nvPr>
        </p:nvSpPr>
        <p:spPr>
          <a:xfrm>
            <a:off x="3990041"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61" name="Text Placeholder 6"/>
          <p:cNvSpPr>
            <a:spLocks noGrp="1"/>
          </p:cNvSpPr>
          <p:nvPr>
            <p:ph type="body" sz="quarter" idx="53" hasCustomPrompt="1"/>
          </p:nvPr>
        </p:nvSpPr>
        <p:spPr>
          <a:xfrm>
            <a:off x="7134357"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4357"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3" name="Text Placeholder 6"/>
          <p:cNvSpPr>
            <a:spLocks noGrp="1"/>
          </p:cNvSpPr>
          <p:nvPr>
            <p:ph type="body" sz="quarter" idx="55"/>
          </p:nvPr>
        </p:nvSpPr>
        <p:spPr>
          <a:xfrm>
            <a:off x="7096636"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4" name="Text Placeholder 6"/>
          <p:cNvSpPr>
            <a:spLocks noGrp="1"/>
          </p:cNvSpPr>
          <p:nvPr>
            <p:ph type="body" sz="quarter" idx="56" hasCustomPrompt="1"/>
          </p:nvPr>
        </p:nvSpPr>
        <p:spPr>
          <a:xfrm>
            <a:off x="6696618"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603038"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603038"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0" name="Text Placeholder 6"/>
          <p:cNvSpPr>
            <a:spLocks noGrp="1"/>
          </p:cNvSpPr>
          <p:nvPr>
            <p:ph type="body" sz="quarter" idx="49" hasCustomPrompt="1"/>
          </p:nvPr>
        </p:nvSpPr>
        <p:spPr>
          <a:xfrm>
            <a:off x="4433276"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33276"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1" name="Text Placeholder 6"/>
          <p:cNvSpPr>
            <a:spLocks noGrp="1"/>
          </p:cNvSpPr>
          <p:nvPr>
            <p:ph type="body" sz="quarter" idx="53" hasCustomPrompt="1"/>
          </p:nvPr>
        </p:nvSpPr>
        <p:spPr>
          <a:xfrm>
            <a:off x="7139853"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9853"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22" name="Text Placeholder 6"/>
          <p:cNvSpPr>
            <a:spLocks noGrp="1"/>
          </p:cNvSpPr>
          <p:nvPr>
            <p:ph type="body" sz="quarter" idx="57" hasCustomPrompt="1"/>
          </p:nvPr>
        </p:nvSpPr>
        <p:spPr>
          <a:xfrm>
            <a:off x="1225377"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 6"/>
          <p:cNvSpPr>
            <a:spLocks noGrp="1"/>
          </p:cNvSpPr>
          <p:nvPr>
            <p:ph type="body" sz="quarter" idx="58" hasCustomPrompt="1"/>
          </p:nvPr>
        </p:nvSpPr>
        <p:spPr>
          <a:xfrm>
            <a:off x="4107844"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 6"/>
          <p:cNvSpPr>
            <a:spLocks noGrp="1"/>
          </p:cNvSpPr>
          <p:nvPr>
            <p:ph type="body" sz="quarter" idx="59" hasCustomPrompt="1"/>
          </p:nvPr>
        </p:nvSpPr>
        <p:spPr>
          <a:xfrm>
            <a:off x="6843508"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Realizing </a:t>
            </a:r>
            <a:r>
              <a:rPr lang="en-US" sz="2399" dirty="0">
                <a:solidFill>
                  <a:schemeClr val="tx2"/>
                </a:solidFill>
                <a:latin typeface="+mj-lt"/>
              </a:rPr>
              <a:t>Potential</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343400" y="457200"/>
            <a:ext cx="5029200" cy="5486401"/>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A” image.</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RE - Part 2">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B” image.</a:t>
            </a:r>
          </a:p>
        </p:txBody>
      </p:sp>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Personally </a:t>
            </a:r>
            <a:r>
              <a:rPr lang="en-US" sz="2399" dirty="0">
                <a:solidFill>
                  <a:schemeClr val="tx2"/>
                </a:solidFill>
                <a:latin typeface="+mj-lt"/>
              </a:rPr>
              <a:t>Invested</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p>
        </p:txBody>
      </p:sp>
      <p:cxnSp>
        <p:nvCxnSpPr>
          <p:cNvPr id="37"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11"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C” image.</a:t>
            </a:r>
          </a:p>
        </p:txBody>
      </p:sp>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p>
        </p:txBody>
      </p:sp>
      <p:sp>
        <p:nvSpPr>
          <p:cNvPr id="24" name="Title 1"/>
          <p:cNvSpPr txBox="1">
            <a:spLocks/>
          </p:cNvSpPr>
          <p:nvPr userDrawn="1"/>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Attuned to </a:t>
            </a:r>
            <a:r>
              <a:rPr lang="en-US" sz="2399" dirty="0">
                <a:solidFill>
                  <a:schemeClr val="tx2"/>
                </a:solidFill>
                <a:latin typeface="+mj-lt"/>
              </a:rPr>
              <a:t>Opportunity</a:t>
            </a:r>
          </a:p>
        </p:txBody>
      </p:sp>
      <p:cxnSp>
        <p:nvCxnSpPr>
          <p:cNvPr id="36"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100" y="1828800"/>
            <a:ext cx="2095500"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799" y="1828800"/>
            <a:ext cx="5486399"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486400" cy="5029200"/>
          </a:xfrm>
        </p:spPr>
        <p:txBody>
          <a:bodyPr numCol="3" spcCol="365760"/>
          <a:lstStyle>
            <a:lvl1pPr>
              <a:lnSpc>
                <a:spcPct val="100000"/>
              </a:lnSpc>
              <a:spcBef>
                <a:spcPts val="1800"/>
              </a:spcBef>
              <a:spcAft>
                <a:spcPts val="0"/>
              </a:spcAft>
              <a:defRPr sz="1200" b="0" baseline="0"/>
            </a:lvl1pPr>
            <a:lvl2pPr>
              <a:spcBef>
                <a:spcPts val="800"/>
              </a:spcBef>
              <a:spcAft>
                <a:spcPts val="200"/>
              </a:spcAft>
              <a:defRPr sz="850" u="none" baseline="0">
                <a:solidFill>
                  <a:schemeClr val="tx2"/>
                </a:solidFill>
                <a:latin typeface="Arial Narrow" panose="020B0606020202030204" pitchFamily="34" charset="0"/>
              </a:defRPr>
            </a:lvl2pPr>
            <a:lvl3pPr>
              <a:lnSpc>
                <a:spcPct val="100000"/>
              </a:lnSpc>
              <a:spcAft>
                <a:spcPts val="400"/>
              </a:spcAft>
              <a:defRPr sz="800" baseline="0"/>
            </a:lvl3pPr>
            <a:lvl4pPr marL="182871" indent="-91436">
              <a:lnSpc>
                <a:spcPct val="100000"/>
              </a:lnSpc>
              <a:spcAft>
                <a:spcPts val="201"/>
              </a:spcAft>
              <a:defRPr sz="800" i="1"/>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RE Stats - Firmw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602" y="1449989"/>
            <a:ext cx="3929240" cy="3929240"/>
          </a:xfrm>
          <a:prstGeom prst="rect">
            <a:avLst/>
          </a:prstGeom>
          <a:noFill/>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535" y="1494043"/>
            <a:ext cx="3980635" cy="3980635"/>
          </a:xfrm>
          <a:prstGeom prst="rect">
            <a:avLst/>
          </a:prstGeom>
          <a:noFill/>
        </p:spPr>
      </p:pic>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5" name="Straight Connector 4"/>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5522" y="5522179"/>
            <a:ext cx="2223500" cy="419625"/>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sp>
        <p:nvSpPr>
          <p:cNvPr id="28" name="TextBox 27"/>
          <p:cNvSpPr txBox="1"/>
          <p:nvPr/>
        </p:nvSpPr>
        <p:spPr>
          <a:xfrm>
            <a:off x="6941815" y="5518249"/>
            <a:ext cx="2360018" cy="419625"/>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sp>
        <p:nvSpPr>
          <p:cNvPr id="33" name="Title 1"/>
          <p:cNvSpPr txBox="1">
            <a:spLocks/>
          </p:cNvSpPr>
          <p:nvPr/>
        </p:nvSpPr>
        <p:spPr>
          <a:xfrm>
            <a:off x="5219701" y="685802"/>
            <a:ext cx="2057400"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Reach</a:t>
            </a:r>
          </a:p>
        </p:txBody>
      </p:sp>
      <p:cxnSp>
        <p:nvCxnSpPr>
          <p:cNvPr id="35" name="Straight Connector 34"/>
          <p:cNvCxnSpPr/>
          <p:nvPr/>
        </p:nvCxnSpPr>
        <p:spPr>
          <a:xfrm>
            <a:off x="5230620" y="1485900"/>
            <a:ext cx="188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066801" y="693252"/>
            <a:ext cx="2095499"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Expertise</a:t>
            </a:r>
          </a:p>
        </p:txBody>
      </p:sp>
      <p:sp>
        <p:nvSpPr>
          <p:cNvPr id="7" name="TextBox 6"/>
          <p:cNvSpPr txBox="1"/>
          <p:nvPr/>
        </p:nvSpPr>
        <p:spPr>
          <a:xfrm>
            <a:off x="2775522" y="2064655"/>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104</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years</a:t>
            </a:r>
            <a:r>
              <a:rPr lang="en-US" sz="700" spc="50" baseline="0" dirty="0">
                <a:solidFill>
                  <a:srgbClr val="0E3837"/>
                </a:solidFill>
                <a:latin typeface="Arial" panose="020B0604020202020204" pitchFamily="34" charset="0"/>
                <a:cs typeface="Arial" panose="020B0604020202020204" pitchFamily="34" charset="0"/>
              </a:rPr>
              <a:t> in </a:t>
            </a:r>
            <a:br>
              <a:rPr lang="en-US" sz="700" spc="50" baseline="0" dirty="0">
                <a:solidFill>
                  <a:srgbClr val="0E3837"/>
                </a:solidFill>
                <a:latin typeface="Arial" panose="020B0604020202020204" pitchFamily="34" charset="0"/>
                <a:cs typeface="Arial" panose="020B0604020202020204" pitchFamily="34" charset="0"/>
              </a:rPr>
            </a:br>
            <a:r>
              <a:rPr lang="en-US" sz="700" spc="50" baseline="0" dirty="0">
                <a:solidFill>
                  <a:srgbClr val="0E3837"/>
                </a:solidFill>
                <a:latin typeface="Arial" panose="020B0604020202020204" pitchFamily="34" charset="0"/>
                <a:cs typeface="Arial" panose="020B0604020202020204" pitchFamily="34" charset="0"/>
              </a:rPr>
              <a:t>business</a:t>
            </a:r>
            <a:endParaRPr lang="en-US" sz="700" spc="50" dirty="0">
              <a:solidFill>
                <a:srgbClr val="0E3837"/>
              </a:solidFill>
              <a:latin typeface="Arial" panose="020B0604020202020204" pitchFamily="34" charset="0"/>
              <a:cs typeface="Arial" panose="020B0604020202020204" pitchFamily="34" charset="0"/>
            </a:endParaRPr>
          </a:p>
        </p:txBody>
      </p:sp>
      <p:sp>
        <p:nvSpPr>
          <p:cNvPr id="38" name="TextBox 37"/>
          <p:cNvSpPr txBox="1"/>
          <p:nvPr/>
        </p:nvSpPr>
        <p:spPr>
          <a:xfrm>
            <a:off x="2775522" y="3025977"/>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2,600+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professionals</a:t>
            </a:r>
          </a:p>
        </p:txBody>
      </p:sp>
      <p:sp>
        <p:nvSpPr>
          <p:cNvPr id="39" name="TextBox 38"/>
          <p:cNvSpPr txBox="1"/>
          <p:nvPr/>
        </p:nvSpPr>
        <p:spPr>
          <a:xfrm>
            <a:off x="2775522" y="3974224"/>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30+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industries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served</a:t>
            </a:r>
          </a:p>
        </p:txBody>
      </p:sp>
      <p:sp>
        <p:nvSpPr>
          <p:cNvPr id="40" name="TextBox 39"/>
          <p:cNvSpPr txBox="1"/>
          <p:nvPr/>
        </p:nvSpPr>
        <p:spPr>
          <a:xfrm>
            <a:off x="5779064"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24</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locations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6927682"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100+</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countries served</a:t>
            </a:r>
            <a:br>
              <a:rPr lang="en-US" sz="700" spc="50" dirty="0">
                <a:solidFill>
                  <a:srgbClr val="0E3837"/>
                </a:solidFill>
                <a:latin typeface="Arial" panose="020B0604020202020204" pitchFamily="34" charset="0"/>
                <a:cs typeface="Arial" panose="020B0604020202020204" pitchFamily="34" charset="0"/>
              </a:rPr>
            </a:br>
            <a:r>
              <a:rPr lang="en-US" sz="600" i="1" spc="50" dirty="0">
                <a:solidFill>
                  <a:srgbClr val="0E3837"/>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8080146"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$527M</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 revenue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earned</a:t>
            </a:r>
          </a:p>
        </p:txBody>
      </p:sp>
      <p:grpSp>
        <p:nvGrpSpPr>
          <p:cNvPr id="2" name="Group 1"/>
          <p:cNvGrpSpPr/>
          <p:nvPr userDrawn="1"/>
        </p:nvGrpSpPr>
        <p:grpSpPr>
          <a:xfrm>
            <a:off x="5558367" y="2727870"/>
            <a:ext cx="3759485" cy="577738"/>
            <a:chOff x="5558367" y="2727870"/>
            <a:chExt cx="3759485" cy="577738"/>
          </a:xfrm>
        </p:grpSpPr>
        <p:sp>
          <p:nvSpPr>
            <p:cNvPr id="49"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a:grpSpLocks noChangeAspect="1"/>
          </p:cNvGrpSpPr>
          <p:nvPr userDrawn="1"/>
        </p:nvGrpSpPr>
        <p:grpSpPr>
          <a:xfrm>
            <a:off x="2002804" y="1880632"/>
            <a:ext cx="293056" cy="3290596"/>
            <a:chOff x="8970963" y="438150"/>
            <a:chExt cx="444500" cy="4991101"/>
          </a:xfrm>
          <a:solidFill>
            <a:schemeClr val="accent2"/>
          </a:solidFill>
        </p:grpSpPr>
        <p:sp>
          <p:nvSpPr>
            <p:cNvPr id="54"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2494004" y="1527535"/>
            <a:ext cx="119592" cy="3874994"/>
            <a:chOff x="6353832" y="944699"/>
            <a:chExt cx="135459" cy="4389120"/>
          </a:xfrm>
        </p:grpSpPr>
        <p:cxnSp>
          <p:nvCxnSpPr>
            <p:cNvPr id="65" name="Straight Connector 64"/>
            <p:cNvCxnSpPr/>
            <p:nvPr/>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userDrawn="1"/>
        </p:nvGrpSpPr>
        <p:grpSpPr>
          <a:xfrm rot="5400000">
            <a:off x="7369875" y="1576657"/>
            <a:ext cx="135460" cy="3931920"/>
            <a:chOff x="6353832" y="944699"/>
            <a:chExt cx="135460" cy="4389120"/>
          </a:xfrm>
        </p:grpSpPr>
        <p:cxnSp>
          <p:nvCxnSpPr>
            <p:cNvPr id="77" name="Straight Connector 76"/>
            <p:cNvCxnSpPr/>
            <p:nvPr userDrawn="1"/>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eft, 2 (Locations)"/>
          <p:cNvSpPr>
            <a:spLocks noGrp="1"/>
          </p:cNvSpPr>
          <p:nvPr>
            <p:ph type="body" sz="quarter" idx="14" hasCustomPrompt="1"/>
          </p:nvPr>
        </p:nvSpPr>
        <p:spPr>
          <a:xfrm>
            <a:off x="1066799" y="1828800"/>
            <a:ext cx="2672637" cy="4114800"/>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vl3pPr marL="0" indent="0">
              <a:lnSpc>
                <a:spcPts val="1200"/>
              </a:lnSpc>
              <a:spcAft>
                <a:spcPts val="0"/>
              </a:spcAft>
              <a:buFont typeface="Arial" panose="020B0604020202020204" pitchFamily="34" charset="0"/>
              <a:buNone/>
              <a:defRPr sz="800" i="1" spc="50"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180"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60" name="STAT" hidden="1"/>
          <p:cNvGrpSpPr/>
          <p:nvPr userDrawn="1"/>
        </p:nvGrpSpPr>
        <p:grpSpPr>
          <a:xfrm>
            <a:off x="7174766" y="5141264"/>
            <a:ext cx="1199061"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dirty="0"/>
                <a:t>24</a:t>
              </a:r>
            </a:p>
            <a:p>
              <a:pPr lvl="1"/>
              <a:r>
                <a:rPr lang="en-US" dirty="0"/>
                <a:t>locations west of the Mississippi</a:t>
              </a:r>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3656355" y="4823460"/>
          <a:ext cx="1511072" cy="1120140"/>
        </p:xfrm>
        <a:graphic>
          <a:graphicData uri="http://schemas.openxmlformats.org/drawingml/2006/table">
            <a:tbl>
              <a:tblPr firstRow="1" bandRow="1">
                <a:tableStyleId>{5C22544A-7EE6-4342-B048-85BDC9FD1C3A}</a:tableStyleId>
              </a:tblPr>
              <a:tblGrid>
                <a:gridCol w="220539">
                  <a:extLst>
                    <a:ext uri="{9D8B030D-6E8A-4147-A177-3AD203B41FA5}">
                      <a16:colId xmlns:a16="http://schemas.microsoft.com/office/drawing/2014/main" val="2403585831"/>
                    </a:ext>
                  </a:extLst>
                </a:gridCol>
                <a:gridCol w="1290533">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Moss Adams 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a:ln w="6350">
                            <a:solidFill>
                              <a:schemeClr val="accent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a:ln w="6350">
                            <a:solidFill>
                              <a:schemeClr val="accent2"/>
                            </a:solidFill>
                          </a:ln>
                          <a:pattFill prst="ltUpDiag">
                            <a:fgClr>
                              <a:schemeClr val="accent2"/>
                            </a:fgClr>
                            <a:bgClr>
                              <a:schemeClr val="bg1"/>
                            </a:bgClr>
                          </a:patt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a:ln w="6350">
                            <a:solidFill>
                              <a:schemeClr val="bg1"/>
                            </a:solidFill>
                          </a:ln>
                          <a:solidFill>
                            <a:schemeClr val="accent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8119775" y="996705"/>
          <a:ext cx="1511072" cy="411480"/>
        </p:xfrm>
        <a:graphic>
          <a:graphicData uri="http://schemas.openxmlformats.org/drawingml/2006/table">
            <a:tbl>
              <a:tblPr firstRow="1" bandRow="1">
                <a:tableStyleId>{5C22544A-7EE6-4342-B048-85BDC9FD1C3A}</a:tableStyleId>
              </a:tblPr>
              <a:tblGrid>
                <a:gridCol w="213711">
                  <a:extLst>
                    <a:ext uri="{9D8B030D-6E8A-4147-A177-3AD203B41FA5}">
                      <a16:colId xmlns:a16="http://schemas.microsoft.com/office/drawing/2014/main" val="2403585831"/>
                    </a:ext>
                  </a:extLst>
                </a:gridCol>
                <a:gridCol w="1297361">
                  <a:extLst>
                    <a:ext uri="{9D8B030D-6E8A-4147-A177-3AD203B41FA5}">
                      <a16:colId xmlns:a16="http://schemas.microsoft.com/office/drawing/2014/main" val="3720472663"/>
                    </a:ext>
                  </a:extLst>
                </a:gridCol>
              </a:tblGrid>
              <a:tr h="182880">
                <a:tc>
                  <a:txBody>
                    <a:bodyPr/>
                    <a:lstStyle/>
                    <a:p>
                      <a:pPr algn="ctr"/>
                      <a:r>
                        <a:rPr lang="en-US" sz="140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3629254" y="1658063"/>
            <a:ext cx="5883275"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5" name="MAP - States (Highlight)" hidden="1"/>
          <p:cNvGrpSpPr/>
          <p:nvPr userDrawn="1"/>
        </p:nvGrpSpPr>
        <p:grpSpPr>
          <a:xfrm>
            <a:off x="3629254" y="1658063"/>
            <a:ext cx="5883275"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4" name="MAP - MA Satellites" hidden="1"/>
          <p:cNvGrpSpPr/>
          <p:nvPr userDrawn="1"/>
        </p:nvGrpSpPr>
        <p:grpSpPr>
          <a:xfrm>
            <a:off x="4004996" y="1811950"/>
            <a:ext cx="343860"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0" name="MAP - MA Locations" hidden="1"/>
          <p:cNvGrpSpPr/>
          <p:nvPr userDrawn="1"/>
        </p:nvGrpSpPr>
        <p:grpSpPr>
          <a:xfrm>
            <a:off x="3671991" y="1679891"/>
            <a:ext cx="3103644"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1" name="Text Placeholder 10"/>
          <p:cNvSpPr>
            <a:spLocks noGrp="1"/>
          </p:cNvSpPr>
          <p:nvPr>
            <p:ph type="body" sz="quarter" idx="29" hasCustomPrompt="1"/>
          </p:nvPr>
        </p:nvSpPr>
        <p:spPr>
          <a:xfrm>
            <a:off x="1529860" y="5171440"/>
            <a:ext cx="1003630" cy="774715"/>
          </a:xfrm>
        </p:spPr>
        <p:txBody>
          <a:bodyPr anchor="t"/>
          <a:lstStyle>
            <a:lvl1pPr algn="ctr">
              <a:spcBef>
                <a:spcPts val="600"/>
              </a:spcBef>
              <a:spcAft>
                <a:spcPts val="0"/>
              </a:spcAft>
              <a:defRPr sz="1999" spc="50" baseline="0">
                <a:solidFill>
                  <a:schemeClr val="tx2">
                    <a:lumMod val="75000"/>
                  </a:schemeClr>
                </a:solidFill>
              </a:defRPr>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30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4196" y="1747774"/>
            <a:ext cx="4165992" cy="4195825"/>
          </a:xfrm>
        </p:spPr>
        <p:txBody>
          <a:bodyPr numCol="4"/>
          <a:lstStyle>
            <a:lvl1pPr>
              <a:lnSpc>
                <a:spcPct val="100000"/>
              </a:lnSpc>
              <a:spcBef>
                <a:spcPts val="1000"/>
              </a:spcBef>
              <a:spcAft>
                <a:spcPts val="200"/>
              </a:spcAft>
              <a:defRPr lang="en-US" sz="650" b="1" kern="1200" cap="all" spc="30" baseline="0" dirty="0" smtClean="0">
                <a:solidFill>
                  <a:schemeClr val="tx2">
                    <a:lumMod val="50000"/>
                  </a:schemeClr>
                </a:solidFill>
                <a:latin typeface="Arial Narrow" charset="0"/>
                <a:ea typeface="+mn-ea"/>
                <a:cs typeface="Arial" panose="020B0604020202020204" pitchFamily="34" charset="0"/>
              </a:defRPr>
            </a:lvl1pPr>
            <a:lvl2pPr marL="0" indent="0">
              <a:lnSpc>
                <a:spcPts val="850"/>
              </a:lnSpc>
              <a:spcBef>
                <a:spcPts val="0"/>
              </a:spcBef>
              <a:buNone/>
              <a:defRPr lang="en-US" sz="650" b="0" i="0" kern="1200" cap="none" spc="0"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12" name="Text Placeholder 10"/>
          <p:cNvSpPr>
            <a:spLocks noGrp="1"/>
          </p:cNvSpPr>
          <p:nvPr>
            <p:ph type="body" sz="quarter" idx="28" hasCustomPrompt="1"/>
          </p:nvPr>
        </p:nvSpPr>
        <p:spPr>
          <a:xfrm>
            <a:off x="7042996" y="4873484"/>
            <a:ext cx="1003630" cy="920750"/>
          </a:xfrm>
        </p:spPr>
        <p:txBody>
          <a:bodyPr anchor="t"/>
          <a:lstStyle>
            <a:lvl1pPr algn="l">
              <a:spcBef>
                <a:spcPts val="600"/>
              </a:spcBef>
              <a:spcAft>
                <a:spcPts val="0"/>
              </a:spcAft>
              <a:defRPr sz="1999" spc="50" baseline="0"/>
            </a:lvl1pPr>
            <a:lvl2pPr algn="l">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66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1049" name="WORLD MAP (highlights)" hidden="1"/>
          <p:cNvGrpSpPr/>
          <p:nvPr userDrawn="1"/>
        </p:nvGrpSpPr>
        <p:grpSpPr>
          <a:xfrm>
            <a:off x="5094777" y="2009974"/>
            <a:ext cx="4581069"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066802" y="457200"/>
            <a:ext cx="8305798" cy="685801"/>
          </a:xfrm>
        </p:spPr>
        <p:txBody>
          <a:bodyPr/>
          <a:lstStyle>
            <a:lvl1pPr>
              <a:defRPr baseline="0">
                <a:solidFill>
                  <a:schemeClr val="bg1"/>
                </a:solidFill>
              </a:defRPr>
            </a:lvl1pPr>
          </a:lstStyle>
          <a:p>
            <a:r>
              <a:rPr lang="en-US" dirty="0"/>
              <a:t>Title</a:t>
            </a:r>
          </a:p>
        </p:txBody>
      </p:sp>
      <p:sp>
        <p:nvSpPr>
          <p:cNvPr id="7" name="Freeform 6"/>
          <p:cNvSpPr>
            <a:spLocks noChangeAspect="1" noEditPoints="1"/>
          </p:cNvSpPr>
          <p:nvPr userDrawn="1"/>
        </p:nvSpPr>
        <p:spPr bwMode="auto">
          <a:xfrm>
            <a:off x="365651" y="777241"/>
            <a:ext cx="366102"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9"/>
          <p:cNvSpPr>
            <a:spLocks noGrp="1"/>
          </p:cNvSpPr>
          <p:nvPr>
            <p:ph sz="quarter" idx="15" hasCustomPrompt="1"/>
          </p:nvPr>
        </p:nvSpPr>
        <p:spPr>
          <a:xfrm>
            <a:off x="1066803" y="1653540"/>
            <a:ext cx="3741417" cy="4290060"/>
          </a:xfrm>
        </p:spPr>
        <p:txBody>
          <a:bodyPr/>
          <a:lstStyle>
            <a:lvl1pPr>
              <a:lnSpc>
                <a:spcPct val="120000"/>
              </a:lnSpc>
              <a:spcAft>
                <a:spcPts val="600"/>
              </a:spcAft>
              <a:defRPr sz="1200" baseline="0">
                <a:solidFill>
                  <a:schemeClr val="accent3"/>
                </a:solidFill>
              </a:defRPr>
            </a:lvl1pPr>
            <a:lvl2pPr>
              <a:defRPr>
                <a:solidFill>
                  <a:schemeClr val="accent2"/>
                </a:solidFill>
              </a:defRPr>
            </a:lvl2pPr>
            <a:lvl3pPr>
              <a:lnSpc>
                <a:spcPct val="130000"/>
              </a:lnSpc>
              <a:defRPr sz="1050">
                <a:solidFill>
                  <a:schemeClr val="tx2">
                    <a:lumMod val="20000"/>
                    <a:lumOff val="80000"/>
                  </a:schemeClr>
                </a:solidFill>
              </a:defRPr>
            </a:lvl3pPr>
            <a:lvl4pPr marL="228600" indent="-228600">
              <a:lnSpc>
                <a:spcPct val="130000"/>
              </a:lnSpc>
              <a:spcBef>
                <a:spcPts val="1500"/>
              </a:spcBef>
              <a:spcAft>
                <a:spcPts val="0"/>
              </a:spcAft>
              <a:buClrTx/>
              <a:buFont typeface="+mj-lt"/>
              <a:buAutoNum type="arabicPeriod"/>
              <a:defRPr sz="1050">
                <a:solidFill>
                  <a:schemeClr val="tx2">
                    <a:lumMod val="20000"/>
                    <a:lumOff val="80000"/>
                  </a:schemeClr>
                </a:solidFill>
              </a:defRPr>
            </a:lvl4pPr>
            <a:lvl5pPr marL="228600" indent="0">
              <a:lnSpc>
                <a:spcPct val="130000"/>
              </a:lnSpc>
              <a:buNone/>
              <a:defRPr sz="1050" b="1" i="0" u="sng" baseline="0">
                <a:solidFill>
                  <a:schemeClr val="bg1"/>
                </a:solidFill>
                <a:uFill>
                  <a:solidFill>
                    <a:schemeClr val="accent2"/>
                  </a:solidFill>
                </a:uFill>
              </a:defRPr>
            </a:lvl5pPr>
          </a:lstStyle>
          <a:p>
            <a:pPr lvl="0"/>
            <a:r>
              <a:rPr lang="en-US" dirty="0"/>
              <a:t>First Level – Intro Text</a:t>
            </a:r>
          </a:p>
          <a:p>
            <a:pPr lvl="1"/>
            <a:r>
              <a:rPr lang="en-US" dirty="0"/>
              <a:t>Second level - Header</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66802" y="0"/>
            <a:ext cx="3741418" cy="687754"/>
          </a:xfrm>
          <a:prstGeom prst="rect">
            <a:avLst/>
          </a:prstGeom>
          <a:noFill/>
        </p:spPr>
        <p:txBody>
          <a:bodyPr wrap="square" lIns="0" tIns="0" rIns="0" bIns="0" rtlCol="0" anchor="b">
            <a:noAutofit/>
          </a:bodyPr>
          <a:lstStyle/>
          <a:p>
            <a:pPr lvl="0" algn="l"/>
            <a:r>
              <a:rPr lang="en-US" sz="800" cap="all" spc="70" baseline="0" dirty="0">
                <a:solidFill>
                  <a:schemeClr val="accent2"/>
                </a:solidFill>
              </a:rPr>
              <a:t>Quick Reference</a:t>
            </a:r>
          </a:p>
        </p:txBody>
      </p:sp>
      <p:grpSp>
        <p:nvGrpSpPr>
          <p:cNvPr id="6" name="MathPattern"/>
          <p:cNvGrpSpPr/>
          <p:nvPr userDrawn="1"/>
        </p:nvGrpSpPr>
        <p:grpSpPr>
          <a:xfrm>
            <a:off x="5574323" y="74244"/>
            <a:ext cx="4064000" cy="976314"/>
            <a:chOff x="5592762" y="50799"/>
            <a:chExt cx="4064000" cy="976314"/>
          </a:xfrm>
        </p:grpSpPr>
        <p:sp>
          <p:nvSpPr>
            <p:cNvPr id="9" name="Freeform 8"/>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Better Together: Moss Adams &amp; Lane County</a:t>
            </a:r>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803889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Better Together: Moss Adams &amp; Lane County</a:t>
            </a:r>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44721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Better Together: Moss Adams &amp; Lane County</a:t>
            </a:r>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314313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1703388"/>
            <a:ext cx="4260850"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03388"/>
            <a:ext cx="4260850"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Better Together: Moss Adams &amp; Lane County</a:t>
            </a:r>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1871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a:t>Click to edit Master title style</a:t>
            </a:r>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Better Together: Moss Adams &amp; Lane County</a:t>
            </a:r>
          </a:p>
        </p:txBody>
      </p:sp>
      <p:sp>
        <p:nvSpPr>
          <p:cNvPr id="9" name="Slide Number Placeholder 8"/>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068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p:nvPr>
        </p:nvSpPr>
        <p:spPr>
          <a:xfrm>
            <a:off x="1066801" y="2171701"/>
            <a:ext cx="8305800"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20000"/>
                    </a:ext>
                  </a:extLst>
                </a:gridCol>
                <a:gridCol w="1300315">
                  <a:extLst>
                    <a:ext uri="{9D8B030D-6E8A-4147-A177-3AD203B41FA5}">
                      <a16:colId xmlns:a16="http://schemas.microsoft.com/office/drawing/2014/main" val="20001"/>
                    </a:ext>
                  </a:extLst>
                </a:gridCol>
                <a:gridCol w="1426547">
                  <a:extLst>
                    <a:ext uri="{9D8B030D-6E8A-4147-A177-3AD203B41FA5}">
                      <a16:colId xmlns:a16="http://schemas.microsoft.com/office/drawing/2014/main" val="20003"/>
                    </a:ext>
                  </a:extLst>
                </a:gridCol>
                <a:gridCol w="1408718">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val="1334492197"/>
                    </a:ext>
                  </a:extLst>
                </a:gridCol>
                <a:gridCol w="1300315">
                  <a:extLst>
                    <a:ext uri="{9D8B030D-6E8A-4147-A177-3AD203B41FA5}">
                      <a16:colId xmlns:a16="http://schemas.microsoft.com/office/drawing/2014/main" val="2941498600"/>
                    </a:ext>
                  </a:extLst>
                </a:gridCol>
                <a:gridCol w="1426547">
                  <a:extLst>
                    <a:ext uri="{9D8B030D-6E8A-4147-A177-3AD203B41FA5}">
                      <a16:colId xmlns:a16="http://schemas.microsoft.com/office/drawing/2014/main" val="2137984640"/>
                    </a:ext>
                  </a:extLst>
                </a:gridCol>
                <a:gridCol w="1408718">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Better Together: Moss Adams &amp; Lane County</a:t>
            </a:r>
          </a:p>
        </p:txBody>
      </p:sp>
      <p:sp>
        <p:nvSpPr>
          <p:cNvPr id="5" name="Slide Number Placeholder 4"/>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314602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Better Together: Moss Adams &amp; Lane County</a:t>
            </a:r>
          </a:p>
        </p:txBody>
      </p:sp>
      <p:sp>
        <p:nvSpPr>
          <p:cNvPr id="4" name="Slide Number Placeholder 3"/>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05276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Better Together: Moss Adams &amp; Lane County</a:t>
            </a:r>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4244164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Better Together: Moss Adams &amp; Lane County</a:t>
            </a:r>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629252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Better Together: Moss Adams &amp; Lane County</a:t>
            </a:r>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21356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Better Together: Moss Adams &amp; Lane County</a:t>
            </a:r>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6503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8305800"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Better Together: Moss Adams &amp; Lane County</a:t>
            </a:r>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485900"/>
            <a:ext cx="8305800"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286807" y="3697109"/>
            <a:ext cx="340786" cy="345605"/>
          </a:xfrm>
          <a:prstGeom prst="rect">
            <a:avLst/>
          </a:prstGeom>
        </p:spPr>
        <p:txBody>
          <a:bodyPr vert="horz" lIns="0" tIns="0" rIns="0" bIns="0" rtlCol="0" anchor="t">
            <a:noAutofit/>
          </a:bodyPr>
          <a:lstStyle>
            <a:lvl1pPr algn="ctr">
              <a:defRPr sz="700"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pic>
        <p:nvPicPr>
          <p:cNvPr id="8" name="Picture-Logomark"/>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98450" y="3290005"/>
            <a:ext cx="317500" cy="317500"/>
          </a:xfrm>
          <a:prstGeom prst="rect">
            <a:avLst/>
          </a:prstGeom>
        </p:spPr>
      </p:pic>
      <p:sp>
        <p:nvSpPr>
          <p:cNvPr id="5" name="Footer Placeholder"/>
          <p:cNvSpPr>
            <a:spLocks noGrp="1"/>
          </p:cNvSpPr>
          <p:nvPr>
            <p:ph type="ftr" sz="quarter" idx="3"/>
          </p:nvPr>
        </p:nvSpPr>
        <p:spPr>
          <a:xfrm>
            <a:off x="286807" y="457201"/>
            <a:ext cx="340786" cy="2743200"/>
          </a:xfrm>
          <a:prstGeom prst="rect">
            <a:avLst/>
          </a:prstGeom>
        </p:spPr>
        <p:txBody>
          <a:bodyPr vert="vert270" lIns="0" tIns="0" rIns="0" bIns="0" rtlCol="0" anchor="ctr">
            <a:noAutofit/>
          </a:bodyPr>
          <a:lstStyle>
            <a:lvl1pPr algn="l">
              <a:defRPr sz="700" i="1">
                <a:solidFill>
                  <a:schemeClr val="accent3"/>
                </a:solidFill>
                <a:latin typeface="+mj-lt"/>
                <a:cs typeface="Arial" panose="020B0604020202020204" pitchFamily="34" charset="0"/>
              </a:defRPr>
            </a:lvl1pPr>
          </a:lstStyle>
          <a:p>
            <a:r>
              <a:rPr lang="en-US" dirty="0"/>
              <a:t>Better Together: Moss Adams &amp; Lane County</a:t>
            </a:r>
          </a:p>
        </p:txBody>
      </p:sp>
      <p:sp>
        <p:nvSpPr>
          <p:cNvPr id="3" name="Text Placeholder"/>
          <p:cNvSpPr>
            <a:spLocks noGrp="1"/>
          </p:cNvSpPr>
          <p:nvPr>
            <p:ph type="body" idx="1"/>
          </p:nvPr>
        </p:nvSpPr>
        <p:spPr>
          <a:xfrm>
            <a:off x="3893819" y="1828800"/>
            <a:ext cx="5478781" cy="4114800"/>
          </a:xfrm>
          <a:prstGeom prst="rect">
            <a:avLst/>
          </a:prstGeom>
        </p:spPr>
        <p:txBody>
          <a:bodyPr vert="horz" lIns="0" tIns="0" rIns="0" bIns="0" rtlCol="0">
            <a:noAutofit/>
          </a:bodyPr>
          <a:lstStyle/>
          <a:p>
            <a:pPr lvl="0"/>
            <a:r>
              <a:rPr lang="en-US" dirty="0"/>
              <a:t>Header 1</a:t>
            </a:r>
          </a:p>
          <a:p>
            <a:pPr lvl="1"/>
            <a:r>
              <a:rPr lang="en-US" dirty="0"/>
              <a:t>Header 2</a:t>
            </a:r>
          </a:p>
          <a:p>
            <a:pPr lvl="2"/>
            <a:r>
              <a:rPr lang="en-US" dirty="0"/>
              <a:t>Body copy</a:t>
            </a:r>
          </a:p>
          <a:p>
            <a:pPr lvl="3"/>
            <a:r>
              <a:rPr lang="en-US" dirty="0"/>
              <a:t>List 1</a:t>
            </a:r>
          </a:p>
          <a:p>
            <a:pPr lvl="4"/>
            <a:r>
              <a:rPr lang="en-US" dirty="0"/>
              <a:t>List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p:cNvSpPr>
            <a:spLocks noGrp="1"/>
          </p:cNvSpPr>
          <p:nvPr>
            <p:ph type="title"/>
          </p:nvPr>
        </p:nvSpPr>
        <p:spPr>
          <a:xfrm>
            <a:off x="1066802" y="457200"/>
            <a:ext cx="8305798" cy="685801"/>
          </a:xfrm>
          <a:prstGeom prst="rect">
            <a:avLst/>
          </a:prstGeom>
        </p:spPr>
        <p:txBody>
          <a:bodyPr vert="horz" lIns="0" tIns="0" rIns="0" bIns="0" rtlCol="0" anchor="b">
            <a:noAutofit/>
          </a:bodyPr>
          <a:lstStyle/>
          <a:p>
            <a:endParaRPr lang="en-US"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69" r:id="rId21"/>
    <p:sldLayoutId id="2147483970"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961" r:id="rId36"/>
    <p:sldLayoutId id="2147483895" r:id="rId37"/>
    <p:sldLayoutId id="2147483960" r:id="rId38"/>
    <p:sldLayoutId id="2147483963" r:id="rId39"/>
    <p:sldLayoutId id="2147483962" r:id="rId40"/>
    <p:sldLayoutId id="2147483896" r:id="rId41"/>
    <p:sldLayoutId id="2147483965" r:id="rId42"/>
    <p:sldLayoutId id="2147483923" r:id="rId43"/>
    <p:sldLayoutId id="2147483967" r:id="rId44"/>
    <p:sldLayoutId id="2147483966" r:id="rId45"/>
    <p:sldLayoutId id="2147483931" r:id="rId46"/>
    <p:sldLayoutId id="2147483922" r:id="rId47"/>
    <p:sldLayoutId id="2147483968" r:id="rId48"/>
    <p:sldLayoutId id="2147483894" r:id="rId49"/>
    <p:sldLayoutId id="2147483942" r:id="rId50"/>
    <p:sldLayoutId id="2147483903" r:id="rId51"/>
    <p:sldLayoutId id="2147483904" r:id="rId52"/>
    <p:sldLayoutId id="2147483905" r:id="rId53"/>
    <p:sldLayoutId id="2147483906" r:id="rId54"/>
    <p:sldLayoutId id="2147483907" r:id="rId55"/>
    <p:sldLayoutId id="2147483908" r:id="rId56"/>
    <p:sldLayoutId id="2147483877" r:id="rId57"/>
    <p:sldLayoutId id="2147483878" r:id="rId58"/>
    <p:sldLayoutId id="2147483879" r:id="rId59"/>
    <p:sldLayoutId id="2147483881" r:id="rId60"/>
    <p:sldLayoutId id="2147483885" r:id="rId61"/>
    <p:sldLayoutId id="2147483886" r:id="rId62"/>
    <p:sldLayoutId id="2147483890" r:id="rId63"/>
    <p:sldLayoutId id="2147483941"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82254" rtl="0" eaLnBrk="1" latinLnBrk="0" hangingPunct="1">
        <a:lnSpc>
          <a:spcPct val="100000"/>
        </a:lnSpc>
        <a:spcBef>
          <a:spcPct val="0"/>
        </a:spcBef>
        <a:buNone/>
        <a:defRPr sz="2399" kern="1200" baseline="0">
          <a:solidFill>
            <a:schemeClr val="tx2"/>
          </a:solidFill>
          <a:latin typeface="+mj-lt"/>
          <a:ea typeface="+mj-ea"/>
          <a:cs typeface="Arial" panose="020B0604020202020204" pitchFamily="34" charset="0"/>
        </a:defRPr>
      </a:lvl1pPr>
    </p:titleStyle>
    <p:body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p:bodyStyle>
    <p:otherStyle>
      <a:defPPr>
        <a:defRPr lang="en-US"/>
      </a:defPPr>
      <a:lvl1pPr marL="0" algn="l" defTabSz="782254" rtl="0" eaLnBrk="1" latinLnBrk="0" hangingPunct="1">
        <a:defRPr sz="1540" kern="1200">
          <a:solidFill>
            <a:schemeClr val="tx1"/>
          </a:solidFill>
          <a:latin typeface="+mn-lt"/>
          <a:ea typeface="+mn-ea"/>
          <a:cs typeface="+mn-cs"/>
        </a:defRPr>
      </a:lvl1pPr>
      <a:lvl2pPr marL="391127" algn="l" defTabSz="782254" rtl="0" eaLnBrk="1" latinLnBrk="0" hangingPunct="1">
        <a:defRPr sz="1540" kern="1200">
          <a:solidFill>
            <a:schemeClr val="tx1"/>
          </a:solidFill>
          <a:latin typeface="+mn-lt"/>
          <a:ea typeface="+mn-ea"/>
          <a:cs typeface="+mn-cs"/>
        </a:defRPr>
      </a:lvl2pPr>
      <a:lvl3pPr marL="782254" algn="l" defTabSz="782254" rtl="0" eaLnBrk="1" latinLnBrk="0" hangingPunct="1">
        <a:defRPr sz="1540" kern="1200">
          <a:solidFill>
            <a:schemeClr val="tx1"/>
          </a:solidFill>
          <a:latin typeface="+mn-lt"/>
          <a:ea typeface="+mn-ea"/>
          <a:cs typeface="+mn-cs"/>
        </a:defRPr>
      </a:lvl3pPr>
      <a:lvl4pPr marL="1173381" algn="l" defTabSz="782254" rtl="0" eaLnBrk="1" latinLnBrk="0" hangingPunct="1">
        <a:defRPr sz="1540" kern="1200">
          <a:solidFill>
            <a:schemeClr val="tx1"/>
          </a:solidFill>
          <a:latin typeface="+mn-lt"/>
          <a:ea typeface="+mn-ea"/>
          <a:cs typeface="+mn-cs"/>
        </a:defRPr>
      </a:lvl4pPr>
      <a:lvl5pPr marL="1564507" algn="l" defTabSz="782254" rtl="0" eaLnBrk="1" latinLnBrk="0" hangingPunct="1">
        <a:defRPr sz="1540" kern="1200">
          <a:solidFill>
            <a:schemeClr val="tx1"/>
          </a:solidFill>
          <a:latin typeface="+mn-lt"/>
          <a:ea typeface="+mn-ea"/>
          <a:cs typeface="+mn-cs"/>
        </a:defRPr>
      </a:lvl5pPr>
      <a:lvl6pPr marL="1955635" algn="l" defTabSz="782254" rtl="0" eaLnBrk="1" latinLnBrk="0" hangingPunct="1">
        <a:defRPr sz="1540" kern="1200">
          <a:solidFill>
            <a:schemeClr val="tx1"/>
          </a:solidFill>
          <a:latin typeface="+mn-lt"/>
          <a:ea typeface="+mn-ea"/>
          <a:cs typeface="+mn-cs"/>
        </a:defRPr>
      </a:lvl6pPr>
      <a:lvl7pPr marL="2346761" algn="l" defTabSz="782254" rtl="0" eaLnBrk="1" latinLnBrk="0" hangingPunct="1">
        <a:defRPr sz="1540" kern="1200">
          <a:solidFill>
            <a:schemeClr val="tx1"/>
          </a:solidFill>
          <a:latin typeface="+mn-lt"/>
          <a:ea typeface="+mn-ea"/>
          <a:cs typeface="+mn-cs"/>
        </a:defRPr>
      </a:lvl7pPr>
      <a:lvl8pPr marL="2737889" algn="l" defTabSz="782254" rtl="0" eaLnBrk="1" latinLnBrk="0" hangingPunct="1">
        <a:defRPr sz="1540" kern="1200">
          <a:solidFill>
            <a:schemeClr val="tx1"/>
          </a:solidFill>
          <a:latin typeface="+mn-lt"/>
          <a:ea typeface="+mn-ea"/>
          <a:cs typeface="+mn-cs"/>
        </a:defRPr>
      </a:lvl8pPr>
      <a:lvl9pPr marL="3129015" algn="l" defTabSz="782254" rtl="0" eaLnBrk="1" latinLnBrk="0" hangingPunct="1">
        <a:defRPr sz="1540" kern="1200">
          <a:solidFill>
            <a:schemeClr val="tx1"/>
          </a:solidFill>
          <a:latin typeface="+mn-lt"/>
          <a:ea typeface="+mn-ea"/>
          <a:cs typeface="+mn-cs"/>
        </a:defRPr>
      </a:lvl9pPr>
    </p:otherStyle>
  </p:txStyles>
  <p:extLst>
    <p:ext uri="{27BBF7A9-308A-43DC-89C8-2F10F3537804}">
      <p15:sldGuideLst xmlns:p15="http://schemas.microsoft.com/office/powerpoint/2012/main">
        <p15:guide id="16" orient="horz" pos="288" userDrawn="1">
          <p15:clr>
            <a:srgbClr val="F26B43"/>
          </p15:clr>
        </p15:guide>
        <p15:guide id="17" pos="289" userDrawn="1">
          <p15:clr>
            <a:srgbClr val="F26B43"/>
          </p15:clr>
        </p15:guide>
        <p15:guide id="18" pos="5904" userDrawn="1">
          <p15:clr>
            <a:srgbClr val="F26B43"/>
          </p15:clr>
        </p15:guide>
        <p15:guide id="19" pos="672"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448"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288" userDrawn="1">
          <p15:clr>
            <a:srgbClr val="C35EA4"/>
          </p15:clr>
        </p15:guide>
        <p15:guide id="31" pos="1992" userDrawn="1">
          <p15:clr>
            <a:srgbClr val="F26B43"/>
          </p15:clr>
        </p15:guide>
        <p15:guide id="32" pos="4224" userDrawn="1">
          <p15:clr>
            <a:srgbClr val="5ACBF0"/>
          </p15:clr>
        </p15:guide>
        <p15:guide id="33" pos="2352" userDrawn="1">
          <p15:clr>
            <a:srgbClr val="5ACBF0"/>
          </p15:clr>
        </p15:guide>
        <p15:guide id="34" pos="4128" userDrawn="1">
          <p15:clr>
            <a:srgbClr val="5ACBF0"/>
          </p15:clr>
        </p15:guide>
        <p15:guide id="35" pos="4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Better Together: Moss Adams &amp; Lane County</a:t>
            </a:r>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8EE3F4F0-DA0E-463E-A778-4671F7BA6CB7}" type="slidenum">
              <a:rPr lang="en-US" smtClean="0"/>
              <a:t>‹#›</a:t>
            </a:fld>
            <a:endParaRPr lang="en-US" dirty="0"/>
          </a:p>
        </p:txBody>
      </p:sp>
    </p:spTree>
    <p:extLst>
      <p:ext uri="{BB962C8B-B14F-4D97-AF65-F5344CB8AC3E}">
        <p14:creationId xmlns:p14="http://schemas.microsoft.com/office/powerpoint/2010/main" val="71379014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mailto:PAOLA.LOPEZ@mossadams.com" TargetMode="External"/><Relationship Id="rId3" Type="http://schemas.openxmlformats.org/officeDocument/2006/relationships/hyperlink" Target="mailto:Joacim.Trybom@mossadams.com" TargetMode="External"/><Relationship Id="rId7" Type="http://schemas.openxmlformats.org/officeDocument/2006/relationships/hyperlink" Target="mailto:Viky.Saysamone@mossadams.com" TargetMode="External"/><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mailto:Tava.lewis@mossadams.com" TargetMode="External"/><Relationship Id="rId5" Type="http://schemas.openxmlformats.org/officeDocument/2006/relationships/hyperlink" Target="mailto:ALISE.HORSLEY@mossadams.com" TargetMode="External"/><Relationship Id="rId4" Type="http://schemas.openxmlformats.org/officeDocument/2006/relationships/hyperlink" Target="mailto:Amanda.Moore@mossadams.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700" dirty="0"/>
              <a:t>Lane County FY21 Audit Results</a:t>
            </a:r>
            <a:r>
              <a:rPr lang="en-US" dirty="0"/>
              <a:t/>
            </a:r>
            <a:br>
              <a:rPr lang="en-US" dirty="0"/>
            </a:br>
            <a:r>
              <a:rPr lang="en-US" sz="1700" dirty="0">
                <a:latin typeface="+mn-lt"/>
              </a:rPr>
              <a:t>COMMUNICATION WITH THOSE CHARGED WITH GOVERNANCE</a:t>
            </a:r>
          </a:p>
        </p:txBody>
      </p:sp>
      <p:sp>
        <p:nvSpPr>
          <p:cNvPr id="7" name="Subtitle 6"/>
          <p:cNvSpPr>
            <a:spLocks noGrp="1"/>
          </p:cNvSpPr>
          <p:nvPr>
            <p:ph type="subTitle" idx="1"/>
          </p:nvPr>
        </p:nvSpPr>
        <p:spPr/>
        <p:txBody>
          <a:bodyPr vert="horz" lIns="0" tIns="0" rIns="0" bIns="0" rtlCol="0" anchor="t">
            <a:noAutofit/>
          </a:bodyPr>
          <a:lstStyle/>
          <a:p>
            <a:r>
              <a:rPr lang="en-US" sz="1300" dirty="0"/>
              <a:t>March 17, 2022</a:t>
            </a:r>
            <a:endParaRPr lang="EN-US" sz="1300" b="1" dirty="0">
              <a:solidFill>
                <a:srgbClr val="FF0000"/>
              </a:solidFill>
            </a:endParaRPr>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10</a:t>
            </a:fld>
            <a:endParaRPr lang="en-US" dirty="0"/>
          </a:p>
        </p:txBody>
      </p:sp>
      <p:sp>
        <p:nvSpPr>
          <p:cNvPr id="5" name="Content Placeholder 4"/>
          <p:cNvSpPr>
            <a:spLocks noGrp="1"/>
          </p:cNvSpPr>
          <p:nvPr>
            <p:ph sz="quarter" idx="15"/>
          </p:nvPr>
        </p:nvSpPr>
        <p:spPr/>
        <p:txBody>
          <a:bodyPr/>
          <a:lstStyle/>
          <a:p>
            <a:r>
              <a:rPr lang="en-US" sz="4000" dirty="0"/>
              <a:t>Auditor Opinions &amp; Reports</a:t>
            </a:r>
          </a:p>
        </p:txBody>
      </p:sp>
      <p:pic>
        <p:nvPicPr>
          <p:cNvPr id="12" name="Picture Placeholder 9"/>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3935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11</a:t>
            </a:fld>
            <a:endParaRPr lang="en-US" dirty="0"/>
          </a:p>
        </p:txBody>
      </p:sp>
      <p:sp>
        <p:nvSpPr>
          <p:cNvPr id="4" name="Text Placeholder 3"/>
          <p:cNvSpPr>
            <a:spLocks noGrp="1"/>
          </p:cNvSpPr>
          <p:nvPr>
            <p:ph type="body" sz="quarter" idx="14"/>
          </p:nvPr>
        </p:nvSpPr>
        <p:spPr>
          <a:xfrm>
            <a:off x="1066799" y="2317377"/>
            <a:ext cx="8305800" cy="342900"/>
          </a:xfrm>
        </p:spPr>
        <p:txBody>
          <a:bodyPr/>
          <a:lstStyle/>
          <a:p>
            <a:r>
              <a:rPr lang="en-US" sz="1700" dirty="0"/>
              <a:t>Unmodified Opinion</a:t>
            </a:r>
          </a:p>
        </p:txBody>
      </p:sp>
      <p:sp>
        <p:nvSpPr>
          <p:cNvPr id="5" name="Content Placeholder 4"/>
          <p:cNvSpPr>
            <a:spLocks noGrp="1"/>
          </p:cNvSpPr>
          <p:nvPr>
            <p:ph sz="quarter" idx="15"/>
          </p:nvPr>
        </p:nvSpPr>
        <p:spPr>
          <a:xfrm>
            <a:off x="1066799" y="2888877"/>
            <a:ext cx="8305800" cy="3771900"/>
          </a:xfrm>
        </p:spPr>
        <p:txBody>
          <a:bodyPr/>
          <a:lstStyle/>
          <a:p>
            <a:r>
              <a:rPr lang="en-US" sz="2300" dirty="0"/>
              <a:t>Financial statements are presented fairly and in accordance with U.S. GAAP</a:t>
            </a:r>
          </a:p>
        </p:txBody>
      </p:sp>
      <p:sp>
        <p:nvSpPr>
          <p:cNvPr id="6" name="Title 5"/>
          <p:cNvSpPr>
            <a:spLocks noGrp="1"/>
          </p:cNvSpPr>
          <p:nvPr>
            <p:ph type="title"/>
          </p:nvPr>
        </p:nvSpPr>
        <p:spPr>
          <a:xfrm>
            <a:off x="1066801" y="685800"/>
            <a:ext cx="8305798" cy="685801"/>
          </a:xfrm>
        </p:spPr>
        <p:txBody>
          <a:bodyPr/>
          <a:lstStyle/>
          <a:p>
            <a:r>
              <a:rPr lang="en-US" sz="4000" dirty="0"/>
              <a:t>Auditor Report on the Financial Statement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Tree>
    <p:extLst>
      <p:ext uri="{BB962C8B-B14F-4D97-AF65-F5344CB8AC3E}">
        <p14:creationId xmlns:p14="http://schemas.microsoft.com/office/powerpoint/2010/main" val="40665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12</a:t>
            </a:fld>
            <a:endParaRPr lang="en-US" dirty="0"/>
          </a:p>
        </p:txBody>
      </p:sp>
      <p:sp>
        <p:nvSpPr>
          <p:cNvPr id="28" name="Text Placeholder 27"/>
          <p:cNvSpPr>
            <a:spLocks noGrp="1"/>
          </p:cNvSpPr>
          <p:nvPr>
            <p:ph type="body" sz="quarter" idx="37"/>
          </p:nvPr>
        </p:nvSpPr>
        <p:spPr>
          <a:xfrm>
            <a:off x="1066800" y="1828800"/>
            <a:ext cx="3855720" cy="1606923"/>
          </a:xfrm>
          <a:ln>
            <a:solidFill>
              <a:schemeClr val="accent1"/>
            </a:solidFill>
          </a:ln>
        </p:spPr>
        <p:txBody>
          <a:bodyPr/>
          <a:lstStyle/>
          <a:p>
            <a:r>
              <a:rPr lang="en-US" sz="1600" dirty="0">
                <a:solidFill>
                  <a:schemeClr val="accent2"/>
                </a:solidFill>
              </a:rPr>
              <a:t>GAGAS Report on Internal Control Over Financial Reporting and on Compliance and Other Matters</a:t>
            </a:r>
          </a:p>
        </p:txBody>
      </p:sp>
      <p:sp>
        <p:nvSpPr>
          <p:cNvPr id="14" name="Title 13"/>
          <p:cNvSpPr>
            <a:spLocks noGrp="1"/>
          </p:cNvSpPr>
          <p:nvPr>
            <p:ph type="title"/>
          </p:nvPr>
        </p:nvSpPr>
        <p:spPr/>
        <p:txBody>
          <a:bodyPr/>
          <a:lstStyle/>
          <a:p>
            <a:r>
              <a:rPr lang="en-US" sz="4000" dirty="0"/>
              <a:t>Other Auditor Reports</a:t>
            </a:r>
          </a:p>
        </p:txBody>
      </p:sp>
      <p:sp>
        <p:nvSpPr>
          <p:cNvPr id="29" name="Content Placeholder 28"/>
          <p:cNvSpPr>
            <a:spLocks noGrp="1"/>
          </p:cNvSpPr>
          <p:nvPr>
            <p:ph sz="quarter" idx="50"/>
          </p:nvPr>
        </p:nvSpPr>
        <p:spPr>
          <a:xfrm>
            <a:off x="4922520" y="1828800"/>
            <a:ext cx="3855719" cy="1606923"/>
          </a:xfrm>
          <a:ln>
            <a:solidFill>
              <a:schemeClr val="accent1"/>
            </a:solidFill>
          </a:ln>
        </p:spPr>
        <p:txBody>
          <a:bodyPr anchor="ctr"/>
          <a:lstStyle/>
          <a:p>
            <a:pPr marL="285750" lvl="2" indent="-285750">
              <a:buFont typeface="Arial" charset="0"/>
              <a:buChar char="•"/>
            </a:pPr>
            <a:r>
              <a:rPr lang="en-US" sz="1600" dirty="0"/>
              <a:t>No financial reporting findings</a:t>
            </a:r>
          </a:p>
          <a:p>
            <a:pPr marL="285750" lvl="2" indent="-285750">
              <a:buFont typeface="Arial" charset="0"/>
              <a:buChar char="•"/>
            </a:pPr>
            <a:r>
              <a:rPr lang="en-US" sz="1600" dirty="0"/>
              <a:t>No compliance findings</a:t>
            </a:r>
          </a:p>
        </p:txBody>
      </p:sp>
      <p:sp>
        <p:nvSpPr>
          <p:cNvPr id="30" name="Text Placeholder 29"/>
          <p:cNvSpPr>
            <a:spLocks noGrp="1"/>
          </p:cNvSpPr>
          <p:nvPr>
            <p:ph type="body" sz="quarter" idx="51"/>
          </p:nvPr>
        </p:nvSpPr>
        <p:spPr>
          <a:xfrm>
            <a:off x="1066801" y="3552265"/>
            <a:ext cx="3855718" cy="1636810"/>
          </a:xfrm>
          <a:ln>
            <a:solidFill>
              <a:schemeClr val="accent1"/>
            </a:solidFill>
          </a:ln>
        </p:spPr>
        <p:txBody>
          <a:bodyPr/>
          <a:lstStyle/>
          <a:p>
            <a:r>
              <a:rPr lang="en-US" sz="1200" dirty="0">
                <a:solidFill>
                  <a:schemeClr val="accent2"/>
                </a:solidFill>
              </a:rPr>
              <a:t>Report on Compliance with Requirements that could have a Direct and Material Effect on the Major Federal Programs and on Internal Control Over Compliance in accordance with the Uniform Guidance for Federal Awards </a:t>
            </a:r>
            <a:br>
              <a:rPr lang="en-US" sz="1200" dirty="0">
                <a:solidFill>
                  <a:schemeClr val="accent2"/>
                </a:solidFill>
              </a:rPr>
            </a:br>
            <a:r>
              <a:rPr lang="en-US" sz="1200" dirty="0">
                <a:solidFill>
                  <a:schemeClr val="accent2"/>
                </a:solidFill>
              </a:rPr>
              <a:t>(2 CFR Part 200</a:t>
            </a:r>
            <a:r>
              <a:rPr lang="en-US" dirty="0">
                <a:solidFill>
                  <a:schemeClr val="accent2"/>
                </a:solidFill>
              </a:rPr>
              <a:t>)</a:t>
            </a:r>
          </a:p>
        </p:txBody>
      </p:sp>
      <p:sp>
        <p:nvSpPr>
          <p:cNvPr id="32" name="Content Placeholder 31"/>
          <p:cNvSpPr>
            <a:spLocks noGrp="1"/>
          </p:cNvSpPr>
          <p:nvPr>
            <p:ph sz="quarter" idx="54"/>
          </p:nvPr>
        </p:nvSpPr>
        <p:spPr>
          <a:xfrm>
            <a:off x="4922519" y="3552265"/>
            <a:ext cx="3855719" cy="1636810"/>
          </a:xfrm>
          <a:ln>
            <a:solidFill>
              <a:schemeClr val="accent1"/>
            </a:solidFill>
          </a:ln>
        </p:spPr>
        <p:txBody>
          <a:bodyPr anchor="ctr"/>
          <a:lstStyle/>
          <a:p>
            <a:pPr marL="285750" lvl="2" indent="-285750">
              <a:buFont typeface="Arial" charset="0"/>
              <a:buChar char="•"/>
            </a:pPr>
            <a:r>
              <a:rPr lang="en-US" sz="1600" dirty="0"/>
              <a:t>No control findings </a:t>
            </a:r>
            <a:r>
              <a:rPr lang="en-US" sz="1600" b="1" u="sng" dirty="0"/>
              <a:t>so far</a:t>
            </a:r>
          </a:p>
          <a:p>
            <a:pPr marL="285750" lvl="2" indent="-285750">
              <a:buFont typeface="Arial" charset="0"/>
              <a:buChar char="•"/>
            </a:pPr>
            <a:r>
              <a:rPr lang="en-US" sz="1600" dirty="0"/>
              <a:t>No compliance findings </a:t>
            </a:r>
            <a:r>
              <a:rPr lang="en-US" sz="1600" b="1" u="sng" dirty="0"/>
              <a:t>so far</a:t>
            </a:r>
          </a:p>
        </p:txBody>
      </p:sp>
      <p:sp>
        <p:nvSpPr>
          <p:cNvPr id="4" name="TextBox 3"/>
          <p:cNvSpPr txBox="1"/>
          <p:nvPr/>
        </p:nvSpPr>
        <p:spPr>
          <a:xfrm>
            <a:off x="6138333" y="3512668"/>
            <a:ext cx="2404775" cy="714485"/>
          </a:xfrm>
          <a:prstGeom prst="rect">
            <a:avLst/>
          </a:prstGeom>
          <a:noFill/>
          <a:scene3d>
            <a:camera prst="orthographicFront">
              <a:rot lat="0" lon="21599981" rev="900000"/>
            </a:camera>
            <a:lightRig rig="threePt" dir="t"/>
          </a:scene3d>
        </p:spPr>
        <p:txBody>
          <a:bodyPr wrap="square" lIns="0" tIns="0" rIns="0" bIns="0" rtlCol="0">
            <a:noAutofit/>
          </a:bodyPr>
          <a:lstStyle/>
          <a:p>
            <a:pPr>
              <a:spcAft>
                <a:spcPts val="400"/>
              </a:spcAft>
            </a:pPr>
            <a:r>
              <a:rPr lang="en-US" sz="3200" dirty="0">
                <a:solidFill>
                  <a:schemeClr val="bg1">
                    <a:lumMod val="85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29660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13</a:t>
            </a:fld>
            <a:endParaRPr lang="en-US" dirty="0"/>
          </a:p>
        </p:txBody>
      </p:sp>
      <p:sp>
        <p:nvSpPr>
          <p:cNvPr id="28" name="Text Placeholder 27"/>
          <p:cNvSpPr>
            <a:spLocks noGrp="1"/>
          </p:cNvSpPr>
          <p:nvPr>
            <p:ph type="body" sz="quarter" idx="37"/>
          </p:nvPr>
        </p:nvSpPr>
        <p:spPr>
          <a:xfrm>
            <a:off x="1066800" y="1828800"/>
            <a:ext cx="3931920" cy="1606923"/>
          </a:xfrm>
          <a:ln>
            <a:solidFill>
              <a:schemeClr val="accent1"/>
            </a:solidFill>
          </a:ln>
        </p:spPr>
        <p:txBody>
          <a:bodyPr/>
          <a:lstStyle/>
          <a:p>
            <a:r>
              <a:rPr lang="en-US" sz="1600" dirty="0">
                <a:solidFill>
                  <a:schemeClr val="accent2"/>
                </a:solidFill>
              </a:rPr>
              <a:t>Report on Compliance and Other Matters based on an audit of financial statements in accordance with Oregon Minimum Standards</a:t>
            </a:r>
          </a:p>
        </p:txBody>
      </p:sp>
      <p:sp>
        <p:nvSpPr>
          <p:cNvPr id="14" name="Title 13"/>
          <p:cNvSpPr>
            <a:spLocks noGrp="1"/>
          </p:cNvSpPr>
          <p:nvPr>
            <p:ph type="title"/>
          </p:nvPr>
        </p:nvSpPr>
        <p:spPr/>
        <p:txBody>
          <a:bodyPr/>
          <a:lstStyle/>
          <a:p>
            <a:r>
              <a:rPr lang="en-US" dirty="0"/>
              <a:t>Other Auditor Reports</a:t>
            </a:r>
          </a:p>
        </p:txBody>
      </p:sp>
      <p:sp>
        <p:nvSpPr>
          <p:cNvPr id="29" name="Content Placeholder 28"/>
          <p:cNvSpPr>
            <a:spLocks noGrp="1"/>
          </p:cNvSpPr>
          <p:nvPr>
            <p:ph sz="quarter" idx="50"/>
          </p:nvPr>
        </p:nvSpPr>
        <p:spPr>
          <a:xfrm>
            <a:off x="4998720" y="1828799"/>
            <a:ext cx="3931920" cy="1606923"/>
          </a:xfrm>
          <a:ln>
            <a:solidFill>
              <a:schemeClr val="accent1"/>
            </a:solidFill>
          </a:ln>
        </p:spPr>
        <p:txBody>
          <a:bodyPr anchor="ctr"/>
          <a:lstStyle/>
          <a:p>
            <a:pPr marL="285750" lvl="2" indent="-285750">
              <a:buFont typeface="Arial" charset="0"/>
              <a:buChar char="•"/>
            </a:pPr>
            <a:r>
              <a:rPr lang="en-US" sz="1600" dirty="0"/>
              <a:t>No compliance findings</a:t>
            </a:r>
          </a:p>
        </p:txBody>
      </p:sp>
    </p:spTree>
    <p:extLst>
      <p:ext uri="{BB962C8B-B14F-4D97-AF65-F5344CB8AC3E}">
        <p14:creationId xmlns:p14="http://schemas.microsoft.com/office/powerpoint/2010/main" val="5060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14</a:t>
            </a:fld>
            <a:endParaRPr lang="en-US" dirty="0"/>
          </a:p>
        </p:txBody>
      </p:sp>
      <p:sp>
        <p:nvSpPr>
          <p:cNvPr id="5" name="Content Placeholder 4"/>
          <p:cNvSpPr>
            <a:spLocks noGrp="1"/>
          </p:cNvSpPr>
          <p:nvPr>
            <p:ph sz="quarter" idx="15"/>
          </p:nvPr>
        </p:nvSpPr>
        <p:spPr/>
        <p:txBody>
          <a:bodyPr/>
          <a:lstStyle/>
          <a:p>
            <a:r>
              <a:rPr lang="en-US" sz="4000" dirty="0"/>
              <a:t>Communication with Those Charged with Governance</a:t>
            </a:r>
          </a:p>
          <a:p>
            <a:endParaRPr lang="en-US" sz="2400" dirty="0"/>
          </a:p>
        </p:txBody>
      </p:sp>
      <p:pic>
        <p:nvPicPr>
          <p:cNvPr id="6" name="Picture Placeholder 8"/>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606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15</a:t>
            </a:fld>
            <a:endParaRPr lang="en-US" dirty="0"/>
          </a:p>
        </p:txBody>
      </p:sp>
      <p:sp>
        <p:nvSpPr>
          <p:cNvPr id="5" name="Text Placeholder 4"/>
          <p:cNvSpPr>
            <a:spLocks noGrp="1"/>
          </p:cNvSpPr>
          <p:nvPr>
            <p:ph type="body" sz="quarter" idx="14"/>
          </p:nvPr>
        </p:nvSpPr>
        <p:spPr/>
        <p:txBody>
          <a:bodyPr/>
          <a:lstStyle/>
          <a:p>
            <a:pPr lvl="2"/>
            <a:r>
              <a:rPr lang="en-US" sz="1500" dirty="0"/>
              <a:t>It is the auditor’s responsibility to determine the overall audit strategy and the audit plan, including the nature, timing and extent of procedures necessary to obtain sufficient appropriate audit evidence and to communicate with those charged with governance an overview of the planned scope and timing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 planned scope and timing was communicated to the F&amp;A committee at the entrance meeting on June 17, 2021.  </a:t>
            </a:r>
          </a:p>
          <a:p>
            <a:r>
              <a:rPr lang="en-US" sz="2300" dirty="0"/>
              <a:t>The County’s ACFR audit was extended until March 31, 2022.  Additional time was needed to complete the FY20 Homes For Good Audit, which the County includes in its FY21 ACFR.  The County’s single audit remains open to test two major federal programs.  </a:t>
            </a:r>
          </a:p>
        </p:txBody>
      </p:sp>
      <p:sp>
        <p:nvSpPr>
          <p:cNvPr id="2" name="Title 1"/>
          <p:cNvSpPr>
            <a:spLocks noGrp="1"/>
          </p:cNvSpPr>
          <p:nvPr>
            <p:ph type="title"/>
          </p:nvPr>
        </p:nvSpPr>
        <p:spPr>
          <a:xfrm>
            <a:off x="1066802" y="331694"/>
            <a:ext cx="8305798" cy="811307"/>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a:t>Planned Scope &amp; Timing of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46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5" name="Text Placeholder 4"/>
          <p:cNvSpPr>
            <a:spLocks noGrp="1"/>
          </p:cNvSpPr>
          <p:nvPr>
            <p:ph type="body" sz="quarter" idx="14"/>
          </p:nvPr>
        </p:nvSpPr>
        <p:spPr/>
        <p:txBody>
          <a:bodyPr/>
          <a:lstStyle/>
          <a:p>
            <a:pPr lvl="2"/>
            <a:r>
              <a:rPr lang="en-US" sz="1500" dirty="0"/>
              <a:t>The auditor should determine that the F&amp;A committee is informed about the initial selection of and changes in significant accounting policies or their application. The auditor should also determine that the audit committee is informed about the methods used to account for significant unusual transactions and the effect of significant accounting policies in controversial or emerging areas for which there is a lack of authoritative guidance or consensus</a:t>
            </a:r>
            <a:r>
              <a:rPr lang="en-US" dirty="0"/>
              <a:t>.</a:t>
            </a:r>
          </a:p>
        </p:txBody>
      </p:sp>
      <p:sp>
        <p:nvSpPr>
          <p:cNvPr id="6" name="Content Placeholder 5"/>
          <p:cNvSpPr>
            <a:spLocks noGrp="1"/>
          </p:cNvSpPr>
          <p:nvPr>
            <p:ph sz="quarter" idx="15"/>
          </p:nvPr>
        </p:nvSpPr>
        <p:spPr>
          <a:xfrm>
            <a:off x="3757422" y="1639709"/>
            <a:ext cx="5486400" cy="4114800"/>
          </a:xfrm>
        </p:spPr>
        <p:txBody>
          <a:bodyPr/>
          <a:lstStyle/>
          <a:p>
            <a:r>
              <a:rPr lang="en-US" sz="1800" dirty="0">
                <a:solidFill>
                  <a:schemeClr val="accent2"/>
                </a:solidFill>
              </a:rPr>
              <a:t>Our Comments</a:t>
            </a:r>
          </a:p>
          <a:p>
            <a:r>
              <a:rPr lang="en-US" sz="1800" dirty="0"/>
              <a:t>Management has the responsibility for selection and use of appropriate accounting policies. The significant accounting policies used by the County are described in the Footnotes to the financial statements. Throughout the course of an audit, we review changes, if any, to significant accounting policies or their application, and the initial selection and implementation of new policies. There were no changes to significant accounting policies for the year ended June 30, 2021</a:t>
            </a:r>
            <a:endParaRPr lang="en-US" sz="1800" dirty="0">
              <a:solidFill>
                <a:schemeClr val="tx2"/>
              </a:solidFill>
            </a:endParaRPr>
          </a:p>
          <a:p>
            <a:r>
              <a:rPr lang="en-US" sz="1800" dirty="0"/>
              <a:t>The County implemented one new, significant accounting standard, GASB Statement No. 84, </a:t>
            </a:r>
            <a:r>
              <a:rPr lang="en-US" sz="1800" i="1" dirty="0"/>
              <a:t>Fiduciary Activities</a:t>
            </a:r>
            <a:endParaRPr lang="en-US" sz="1800" dirty="0"/>
          </a:p>
        </p:txBody>
      </p:sp>
      <p:sp>
        <p:nvSpPr>
          <p:cNvPr id="2" name="Title 1"/>
          <p:cNvSpPr>
            <a:spLocks noGrp="1"/>
          </p:cNvSpPr>
          <p:nvPr>
            <p:ph type="title"/>
          </p:nvPr>
        </p:nvSpPr>
        <p:spPr>
          <a:xfrm>
            <a:off x="1066799" y="806824"/>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Significant Accounting Policies &amp; Unusual Transactions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134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17</a:t>
            </a:fld>
            <a:endParaRPr lang="en-US" dirty="0"/>
          </a:p>
        </p:txBody>
      </p:sp>
      <p:sp>
        <p:nvSpPr>
          <p:cNvPr id="5" name="Text Placeholder 4"/>
          <p:cNvSpPr>
            <a:spLocks noGrp="1"/>
          </p:cNvSpPr>
          <p:nvPr>
            <p:ph type="body" sz="quarter" idx="14"/>
          </p:nvPr>
        </p:nvSpPr>
        <p:spPr/>
        <p:txBody>
          <a:bodyPr/>
          <a:lstStyle/>
          <a:p>
            <a:pPr lvl="2"/>
            <a:r>
              <a:rPr lang="en-US" sz="1500" dirty="0"/>
              <a:t>The F&amp;A committee should be informed about the process used by management in formulating particularly sensitive accounting estimates and about the basis for the auditor’s conclusions regarding the reasonableness of those estimates.</a:t>
            </a:r>
          </a:p>
        </p:txBody>
      </p:sp>
      <p:sp>
        <p:nvSpPr>
          <p:cNvPr id="6" name="Content Placeholder 5"/>
          <p:cNvSpPr>
            <a:spLocks noGrp="1"/>
          </p:cNvSpPr>
          <p:nvPr>
            <p:ph sz="quarter" idx="15"/>
          </p:nvPr>
        </p:nvSpPr>
        <p:spPr>
          <a:xfrm>
            <a:off x="3886200" y="1594885"/>
            <a:ext cx="5486400" cy="4204447"/>
          </a:xfrm>
        </p:spPr>
        <p:txBody>
          <a:bodyPr/>
          <a:lstStyle/>
          <a:p>
            <a:r>
              <a:rPr lang="en-US" sz="1800" dirty="0">
                <a:solidFill>
                  <a:schemeClr val="accent2"/>
                </a:solidFill>
              </a:rPr>
              <a:t>Our Comments</a:t>
            </a:r>
          </a:p>
          <a:p>
            <a:r>
              <a:rPr lang="en-US" sz="1800" dirty="0"/>
              <a:t>Management’s judgments and accounting estimates are based on knowledge and experience about past and current events and assumptions about future events. We apply audit procedures to management’s estimates to ascertain whether the estimates are reasonable under the circumstances and do not materially misstate the financial statements.  </a:t>
            </a:r>
          </a:p>
          <a:p>
            <a:r>
              <a:rPr lang="en-US" sz="1800" dirty="0"/>
              <a:t>Significant management estimates impacting the financial statements include the following: Useful lives of capital assets, allowances for doubtful accounts, and estimated liabilities for claims and judgments, OPEB, and PERS. </a:t>
            </a:r>
          </a:p>
          <a:p>
            <a:r>
              <a:rPr lang="en-US" sz="1800" dirty="0"/>
              <a:t>We deemed them to be reasonable.</a:t>
            </a:r>
          </a:p>
        </p:txBody>
      </p:sp>
      <p:sp>
        <p:nvSpPr>
          <p:cNvPr id="2" name="Title 1"/>
          <p:cNvSpPr>
            <a:spLocks noGrp="1"/>
          </p:cNvSpPr>
          <p:nvPr>
            <p:ph type="title"/>
          </p:nvPr>
        </p:nvSpPr>
        <p:spPr>
          <a:xfrm>
            <a:off x="1066799" y="764816"/>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 Judgments &amp; Accounting Estimates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1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5" name="Text Placeholder 4"/>
          <p:cNvSpPr>
            <a:spLocks noGrp="1"/>
          </p:cNvSpPr>
          <p:nvPr>
            <p:ph type="body" sz="quarter" idx="14"/>
          </p:nvPr>
        </p:nvSpPr>
        <p:spPr/>
        <p:txBody>
          <a:bodyPr/>
          <a:lstStyle/>
          <a:p>
            <a:r>
              <a:rPr lang="en-US" sz="1500" dirty="0">
                <a:solidFill>
                  <a:schemeClr val="tx1"/>
                </a:solidFill>
              </a:rPr>
              <a:t>The disclosures in the financial statements are consistent, clear and understandable. Certain financial</a:t>
            </a:r>
          </a:p>
          <a:p>
            <a:r>
              <a:rPr lang="en-US" sz="1500" dirty="0">
                <a:solidFill>
                  <a:schemeClr val="tx1"/>
                </a:solidFill>
              </a:rPr>
              <a:t>statement disclosures are particularly sensitive because of their significance to financial statement users.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000" dirty="0"/>
              <a:t>The most sensitive disclosures are:</a:t>
            </a:r>
          </a:p>
          <a:p>
            <a:pPr marL="342900" indent="-342900">
              <a:buFont typeface="Arial" panose="020B0604020202020204" pitchFamily="34" charset="0"/>
              <a:buChar char="•"/>
            </a:pPr>
            <a:r>
              <a:rPr lang="en-US" sz="2000" dirty="0"/>
              <a:t>Note I – Reporting entity and significant accounting policies</a:t>
            </a:r>
          </a:p>
          <a:p>
            <a:pPr marL="342900" indent="-342900">
              <a:buFont typeface="Arial" panose="020B0604020202020204" pitchFamily="34" charset="0"/>
              <a:buChar char="•"/>
            </a:pPr>
            <a:r>
              <a:rPr lang="en-US" sz="2000" dirty="0"/>
              <a:t>Note III.A – Deposits and investments</a:t>
            </a:r>
          </a:p>
          <a:p>
            <a:pPr marL="342900" indent="-342900">
              <a:buFont typeface="Arial" panose="020B0604020202020204" pitchFamily="34" charset="0"/>
              <a:buChar char="•"/>
            </a:pPr>
            <a:r>
              <a:rPr lang="en-US" sz="2000" dirty="0"/>
              <a:t>Note III.E - Noncurrent liabilities</a:t>
            </a:r>
          </a:p>
          <a:p>
            <a:pPr marL="342900" indent="-342900">
              <a:buFont typeface="Arial" panose="020B0604020202020204" pitchFamily="34" charset="0"/>
              <a:buChar char="•"/>
            </a:pPr>
            <a:r>
              <a:rPr lang="en-US" sz="2000" dirty="0"/>
              <a:t>Note IV.A – Risk management </a:t>
            </a:r>
          </a:p>
          <a:p>
            <a:pPr marL="342900" indent="-342900">
              <a:buFont typeface="Arial" panose="020B0604020202020204" pitchFamily="34" charset="0"/>
              <a:buChar char="•"/>
            </a:pPr>
            <a:r>
              <a:rPr lang="en-US" sz="2000" dirty="0"/>
              <a:t>Note IV.B – Pension plan</a:t>
            </a:r>
          </a:p>
          <a:p>
            <a:pPr marL="342900" indent="-342900">
              <a:buFont typeface="Arial" panose="020B0604020202020204" pitchFamily="34" charset="0"/>
              <a:buChar char="•"/>
            </a:pPr>
            <a:r>
              <a:rPr lang="en-US" sz="2000" dirty="0"/>
              <a:t>Note IV.C – Other postemployment benefits</a:t>
            </a:r>
          </a:p>
          <a:p>
            <a:pPr marL="342900" indent="-342900">
              <a:buFont typeface="Arial" panose="020B0604020202020204" pitchFamily="34" charset="0"/>
              <a:buChar char="•"/>
            </a:pPr>
            <a:r>
              <a:rPr lang="en-US" sz="2000" dirty="0"/>
              <a:t>Note IV.H – Subsequent events</a:t>
            </a:r>
          </a:p>
        </p:txBody>
      </p:sp>
      <p:sp>
        <p:nvSpPr>
          <p:cNvPr id="2" name="Title 1"/>
          <p:cNvSpPr>
            <a:spLocks noGrp="1"/>
          </p:cNvSpPr>
          <p:nvPr>
            <p:ph type="title"/>
          </p:nvPr>
        </p:nvSpPr>
        <p:spPr>
          <a:xfrm>
            <a:off x="1066799" y="779929"/>
            <a:ext cx="8305798" cy="685801"/>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a:t>Key Financial Statement Disclosures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77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sp>
        <p:nvSpPr>
          <p:cNvPr id="5" name="Text Placeholder 4"/>
          <p:cNvSpPr>
            <a:spLocks noGrp="1"/>
          </p:cNvSpPr>
          <p:nvPr>
            <p:ph type="body" sz="quarter" idx="14"/>
          </p:nvPr>
        </p:nvSpPr>
        <p:spPr/>
        <p:txBody>
          <a:bodyPr/>
          <a:lstStyle/>
          <a:p>
            <a:pPr lvl="2"/>
            <a:r>
              <a:rPr lang="en-US" sz="1500" dirty="0"/>
              <a:t>The F&amp;A committee should be informed of any significant difficulties encountered in dealing with management related to the performance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No significant difficulties were encountered during our audit.</a:t>
            </a:r>
          </a:p>
        </p:txBody>
      </p:sp>
      <p:sp>
        <p:nvSpPr>
          <p:cNvPr id="2" name="Title 1"/>
          <p:cNvSpPr>
            <a:spLocks noGrp="1"/>
          </p:cNvSpPr>
          <p:nvPr>
            <p:ph type="title"/>
          </p:nvPr>
        </p:nvSpPr>
        <p:spPr>
          <a:xfrm>
            <a:off x="1066799" y="770965"/>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Difficulties Encountered in Performing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799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2</a:t>
            </a:fld>
            <a:endParaRPr lang="en-US" dirty="0"/>
          </a:p>
        </p:txBody>
      </p:sp>
      <p:sp>
        <p:nvSpPr>
          <p:cNvPr id="5" name="Content Placeholder 4"/>
          <p:cNvSpPr>
            <a:spLocks noGrp="1"/>
          </p:cNvSpPr>
          <p:nvPr>
            <p:ph sz="quarter" idx="15"/>
          </p:nvPr>
        </p:nvSpPr>
        <p:spPr>
          <a:xfrm>
            <a:off x="4660979" y="1948988"/>
            <a:ext cx="4792134" cy="3841845"/>
          </a:xfrm>
        </p:spPr>
        <p:txBody>
          <a:bodyPr/>
          <a:lstStyle/>
          <a:p>
            <a:pPr marL="228600" indent="-228600">
              <a:buClr>
                <a:schemeClr val="accent2"/>
              </a:buClr>
              <a:buFont typeface="+mj-lt"/>
              <a:buAutoNum type="arabicPeriod"/>
            </a:pPr>
            <a:r>
              <a:rPr lang="en-US" sz="2300" dirty="0"/>
              <a:t>Engagement Team </a:t>
            </a:r>
            <a:endParaRPr lang="en-US" sz="2300" dirty="0">
              <a:solidFill>
                <a:srgbClr val="FF0000"/>
              </a:solidFill>
            </a:endParaRPr>
          </a:p>
          <a:p>
            <a:pPr marL="228600" indent="-228600">
              <a:buClr>
                <a:schemeClr val="accent2"/>
              </a:buClr>
              <a:buFont typeface="+mj-lt"/>
              <a:buAutoNum type="arabicPeriod"/>
            </a:pPr>
            <a:r>
              <a:rPr lang="en-US" sz="2300" dirty="0"/>
              <a:t>Nature of Services Provided</a:t>
            </a:r>
          </a:p>
          <a:p>
            <a:pPr marL="228600" indent="-228600">
              <a:buClr>
                <a:schemeClr val="accent2"/>
              </a:buClr>
              <a:buFont typeface="+mj-lt"/>
              <a:buAutoNum type="arabicPeriod"/>
            </a:pPr>
            <a:r>
              <a:rPr lang="en-US" sz="2300" dirty="0"/>
              <a:t>Significant Audit Areas</a:t>
            </a:r>
          </a:p>
          <a:p>
            <a:pPr marL="228600" indent="-228600">
              <a:buClr>
                <a:schemeClr val="accent2"/>
              </a:buClr>
              <a:buFont typeface="+mj-lt"/>
              <a:buAutoNum type="arabicPeriod"/>
            </a:pPr>
            <a:r>
              <a:rPr lang="en-US" sz="2300" dirty="0"/>
              <a:t>Auditor Opinions/Reports</a:t>
            </a:r>
          </a:p>
          <a:p>
            <a:pPr marL="228600" indent="-228600">
              <a:buClr>
                <a:schemeClr val="accent2"/>
              </a:buClr>
              <a:buFont typeface="+mj-lt"/>
              <a:buAutoNum type="arabicPeriod"/>
            </a:pPr>
            <a:r>
              <a:rPr lang="en-US" sz="2300" dirty="0"/>
              <a:t>Communication with </a:t>
            </a:r>
            <a:r>
              <a:rPr lang="en-US" sz="2300" i="1" dirty="0"/>
              <a:t>Those Charged with Governance</a:t>
            </a:r>
          </a:p>
          <a:p>
            <a:pPr marL="228600" indent="-228600">
              <a:buClr>
                <a:schemeClr val="accent2"/>
              </a:buClr>
              <a:buFont typeface="+mj-lt"/>
              <a:buAutoNum type="arabicPeriod"/>
            </a:pPr>
            <a:r>
              <a:rPr lang="en-US" sz="2300" dirty="0"/>
              <a:t>Results of Tax Levy Engagement</a:t>
            </a:r>
          </a:p>
          <a:p>
            <a:pPr marL="228600" indent="-228600">
              <a:buClr>
                <a:schemeClr val="accent2"/>
              </a:buClr>
              <a:buFont typeface="+mj-lt"/>
              <a:buAutoNum type="arabicPeriod"/>
            </a:pPr>
            <a:r>
              <a:rPr lang="en-US" sz="2300" dirty="0"/>
              <a:t>Accounting Update</a:t>
            </a:r>
          </a:p>
        </p:txBody>
      </p:sp>
      <p:sp>
        <p:nvSpPr>
          <p:cNvPr id="6" name="Title 5"/>
          <p:cNvSpPr>
            <a:spLocks noGrp="1"/>
          </p:cNvSpPr>
          <p:nvPr>
            <p:ph type="title"/>
          </p:nvPr>
        </p:nvSpPr>
        <p:spPr>
          <a:xfrm>
            <a:off x="4580467" y="457202"/>
            <a:ext cx="4792133" cy="923364"/>
          </a:xfrm>
        </p:spPr>
        <p:txBody>
          <a:bodyPr/>
          <a:lstStyle/>
          <a:p>
            <a:r>
              <a:rPr lang="en-US" sz="4000" dirty="0"/>
              <a:t>Agenda</a:t>
            </a:r>
          </a:p>
        </p:txBody>
      </p:sp>
      <p:pic>
        <p:nvPicPr>
          <p:cNvPr id="7" name="Picture Placeholder 6"/>
          <p:cNvPicPr>
            <a:picLocks noGrp="1" noChangeAspect="1"/>
          </p:cNvPicPr>
          <p:nvPr>
            <p:ph type="pic" sz="quarter" idx="3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613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
        <p:nvSpPr>
          <p:cNvPr id="5" name="Text Placeholder 4"/>
          <p:cNvSpPr>
            <a:spLocks noGrp="1"/>
          </p:cNvSpPr>
          <p:nvPr>
            <p:ph type="body" sz="quarter" idx="14"/>
          </p:nvPr>
        </p:nvSpPr>
        <p:spPr/>
        <p:txBody>
          <a:bodyPr/>
          <a:lstStyle/>
          <a:p>
            <a:pPr lvl="2"/>
            <a:r>
              <a:rPr lang="en-US" sz="1100" dirty="0"/>
              <a:t>The F&amp;A committee should be informed of all significant audit adjustments arising from the audit. Consideration should be given to whether an adjustment is indicative of a significant deficiency or a material weakness in the County’s internal control over financial reporting, or in its process for reporting interim financial information, that could cause future financial statements to be materially misstated.</a:t>
            </a:r>
          </a:p>
          <a:p>
            <a:pPr lvl="2"/>
            <a:r>
              <a:rPr lang="en-US" sz="1100" dirty="0"/>
              <a:t>The audit committee should also be informed of uncorrected misstatements aggregated by us during the current engagement and pertaining to the latest period presented that were determined by management to be immaterial, both individually and in the aggregate, to the financial statements as a whole.</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There were no corrected or uncorrected audit adjustments.</a:t>
            </a:r>
          </a:p>
        </p:txBody>
      </p:sp>
      <p:sp>
        <p:nvSpPr>
          <p:cNvPr id="2" name="Title 1"/>
          <p:cNvSpPr>
            <a:spLocks noGrp="1"/>
          </p:cNvSpPr>
          <p:nvPr>
            <p:ph type="title"/>
          </p:nvPr>
        </p:nvSpPr>
        <p:spPr>
          <a:xfrm>
            <a:off x="1066799" y="820271"/>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2800" dirty="0"/>
              <a:t>Significant Audit Adjustments &amp; Unadjusted </a:t>
            </a:r>
            <a:br>
              <a:rPr lang="en-US" sz="2800" dirty="0"/>
            </a:br>
            <a:r>
              <a:rPr lang="en-US" sz="2800" dirty="0"/>
              <a:t>Differences Considered by Management To Be Immaterial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353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21</a:t>
            </a:fld>
            <a:endParaRPr lang="en-US" dirty="0"/>
          </a:p>
        </p:txBody>
      </p:sp>
      <p:sp>
        <p:nvSpPr>
          <p:cNvPr id="5" name="Text Placeholder 4"/>
          <p:cNvSpPr>
            <a:spLocks noGrp="1"/>
          </p:cNvSpPr>
          <p:nvPr>
            <p:ph type="body" sz="quarter" idx="14"/>
          </p:nvPr>
        </p:nvSpPr>
        <p:spPr/>
        <p:txBody>
          <a:bodyPr/>
          <a:lstStyle/>
          <a:p>
            <a:pPr lvl="2"/>
            <a:r>
              <a:rPr lang="en-US" sz="1500" dirty="0"/>
              <a:t>The F&amp;A committee should be adequately informed of the potential effect on the financial statements of significant risks and exposures and uncertainties that are disclosed in the financial statements.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 County is subject to potential legal proceedings and claims that arise in the ordinary course of business, which are disclosed in the notes to the financial statements. </a:t>
            </a:r>
          </a:p>
        </p:txBody>
      </p:sp>
      <p:sp>
        <p:nvSpPr>
          <p:cNvPr id="2" name="Title 1"/>
          <p:cNvSpPr>
            <a:spLocks noGrp="1"/>
          </p:cNvSpPr>
          <p:nvPr>
            <p:ph type="title"/>
          </p:nvPr>
        </p:nvSpPr>
        <p:spPr>
          <a:xfrm>
            <a:off x="1066802" y="685800"/>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3000" dirty="0"/>
              <a:t>Potential Effect on the Financial Statements </a:t>
            </a:r>
            <a:br>
              <a:rPr lang="en-US" sz="3000" dirty="0"/>
            </a:br>
            <a:r>
              <a:rPr lang="en-US" sz="3000" dirty="0"/>
              <a:t>of Significant Risks &amp; Exposures &amp; Uncertainties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381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22</a:t>
            </a:fld>
            <a:endParaRPr lang="en-US" dirty="0"/>
          </a:p>
        </p:txBody>
      </p:sp>
      <p:sp>
        <p:nvSpPr>
          <p:cNvPr id="5" name="Text Placeholder 4"/>
          <p:cNvSpPr>
            <a:spLocks noGrp="1"/>
          </p:cNvSpPr>
          <p:nvPr>
            <p:ph type="body" sz="quarter" idx="14"/>
          </p:nvPr>
        </p:nvSpPr>
        <p:spPr/>
        <p:txBody>
          <a:bodyPr/>
          <a:lstStyle/>
          <a:p>
            <a:pPr lvl="2"/>
            <a:r>
              <a:rPr lang="en-US" sz="1500" dirty="0"/>
              <a:t>Disagreements with management, whether or not satisfactorily resolved, about matters that individually or in the aggregate could be significant to the County’s financial statements, or the auditor’s report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pleased to report that there were no disagreements with management.</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Disagreements with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237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23</a:t>
            </a:fld>
            <a:endParaRPr lang="en-US" dirty="0"/>
          </a:p>
        </p:txBody>
      </p:sp>
      <p:sp>
        <p:nvSpPr>
          <p:cNvPr id="5" name="Text Placeholder 4"/>
          <p:cNvSpPr>
            <a:spLocks noGrp="1"/>
          </p:cNvSpPr>
          <p:nvPr>
            <p:ph type="body" sz="quarter" idx="14"/>
          </p:nvPr>
        </p:nvSpPr>
        <p:spPr/>
        <p:txBody>
          <a:bodyPr/>
          <a:lstStyle/>
          <a:p>
            <a:pPr lvl="2"/>
            <a:r>
              <a:rPr lang="en-US" sz="1500" dirty="0"/>
              <a:t>Any material weaknesses and significant deficiencies in the design or operation of internal control that came to the auditor’s attention during the audit must be reported to the F&amp;A committee.</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pPr marL="285750" indent="-285750">
              <a:buFont typeface="Arial" charset="0"/>
              <a:buChar char="•"/>
            </a:pPr>
            <a:r>
              <a:rPr lang="en-US" sz="2300" dirty="0"/>
              <a:t>Material weakness</a:t>
            </a:r>
          </a:p>
          <a:p>
            <a:pPr marL="560070" lvl="4" indent="-285750">
              <a:buFont typeface="Arial" charset="0"/>
              <a:buChar char="•"/>
            </a:pPr>
            <a:r>
              <a:rPr lang="en-US" sz="2300" dirty="0">
                <a:solidFill>
                  <a:schemeClr val="tx2">
                    <a:lumMod val="75000"/>
                  </a:schemeClr>
                </a:solidFill>
                <a:latin typeface="+mj-lt"/>
              </a:rPr>
              <a:t>None noted</a:t>
            </a:r>
          </a:p>
          <a:p>
            <a:pPr marL="285750" indent="-285750">
              <a:buFont typeface="Arial" charset="0"/>
              <a:buChar char="•"/>
            </a:pPr>
            <a:r>
              <a:rPr lang="en-US" sz="2300" dirty="0"/>
              <a:t>Significant deficiencies &amp; non-compliance</a:t>
            </a:r>
          </a:p>
          <a:p>
            <a:pPr marL="560070" lvl="4" indent="-285750">
              <a:buFont typeface="Arial" charset="0"/>
              <a:buChar char="•"/>
            </a:pPr>
            <a:r>
              <a:rPr lang="en-US" sz="2300" dirty="0">
                <a:solidFill>
                  <a:schemeClr val="tx2">
                    <a:lumMod val="75000"/>
                  </a:schemeClr>
                </a:solidFill>
                <a:latin typeface="+mj-lt"/>
              </a:rPr>
              <a:t>Nothing to communicate</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Deficiencies in Internal Control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195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24</a:t>
            </a:fld>
            <a:endParaRPr lang="en-US" dirty="0"/>
          </a:p>
        </p:txBody>
      </p:sp>
      <p:sp>
        <p:nvSpPr>
          <p:cNvPr id="5" name="Text Placeholder 4"/>
          <p:cNvSpPr>
            <a:spLocks noGrp="1"/>
          </p:cNvSpPr>
          <p:nvPr>
            <p:ph type="body" sz="quarter" idx="14"/>
          </p:nvPr>
        </p:nvSpPr>
        <p:spPr/>
        <p:txBody>
          <a:bodyPr/>
          <a:lstStyle/>
          <a:p>
            <a:pPr lvl="2"/>
            <a:r>
              <a:rPr lang="en-US" sz="1500" dirty="0"/>
              <a:t>We requested certain representations from management that are included in the management representation letter</a:t>
            </a:r>
            <a:r>
              <a:rPr lang="en-US" dirty="0"/>
              <a:t>. </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received the representation letter from management prior to issuing our reports.</a:t>
            </a:r>
          </a:p>
        </p:txBody>
      </p:sp>
      <p:sp>
        <p:nvSpPr>
          <p:cNvPr id="2" name="Title 1"/>
          <p:cNvSpPr>
            <a:spLocks noGrp="1"/>
          </p:cNvSpPr>
          <p:nvPr>
            <p:ph type="title"/>
          </p:nvPr>
        </p:nvSpPr>
        <p:spPr>
          <a:xfrm>
            <a:off x="1066799" y="833717"/>
            <a:ext cx="8305798" cy="685801"/>
          </a:xfrm>
        </p:spPr>
        <p:txBody>
          <a:bodyPr/>
          <a:lstStyle/>
          <a:p>
            <a:r>
              <a:rPr lang="en-US" sz="1600" dirty="0">
                <a:latin typeface="Arial" charset="0"/>
                <a:ea typeface="Arial" charset="0"/>
                <a:cs typeface="Arial" charset="0"/>
              </a:rPr>
              <a:t>COMMUNICATION WITH GOVERNING BODY</a:t>
            </a:r>
            <a:r>
              <a:rPr lang="en-US" sz="1600" dirty="0"/>
              <a:t/>
            </a:r>
            <a:br>
              <a:rPr lang="en-US" sz="1600" dirty="0"/>
            </a:br>
            <a:r>
              <a:rPr lang="en-US" sz="4000" dirty="0"/>
              <a:t>Representations Requested of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081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25</a:t>
            </a:fld>
            <a:endParaRPr lang="en-US" dirty="0"/>
          </a:p>
        </p:txBody>
      </p:sp>
      <p:sp>
        <p:nvSpPr>
          <p:cNvPr id="5" name="Text Placeholder 4"/>
          <p:cNvSpPr>
            <a:spLocks noGrp="1"/>
          </p:cNvSpPr>
          <p:nvPr>
            <p:ph type="body" sz="quarter" idx="14"/>
          </p:nvPr>
        </p:nvSpPr>
        <p:spPr/>
        <p:txBody>
          <a:bodyPr/>
          <a:lstStyle/>
          <a:p>
            <a:pPr lvl="2"/>
            <a:r>
              <a:rPr lang="en-US" sz="1500" dirty="0"/>
              <a:t>In some cases, management may decide to consult about auditing and accounting matters.  If management has consulted with other accountants about an auditing and accounting matter that involves application of an accounting principle to the County’s financial statements or a determination of the type of auditor's opinion that may be expressed on those statements, our professional standards require the consulting accountant to check with us to determine that the consultant has all the relevant facts.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not aware of any significant accounting or auditing matters for which management consulted with other accountants.</a:t>
            </a:r>
          </a:p>
        </p:txBody>
      </p:sp>
      <p:sp>
        <p:nvSpPr>
          <p:cNvPr id="2" name="Title 1"/>
          <p:cNvSpPr>
            <a:spLocks noGrp="1"/>
          </p:cNvSpPr>
          <p:nvPr>
            <p:ph type="title"/>
          </p:nvPr>
        </p:nvSpPr>
        <p:spPr>
          <a:xfrm>
            <a:off x="1066799" y="797859"/>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Management’s Consultation with Other Accountants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145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26</a:t>
            </a:fld>
            <a:endParaRPr lang="en-US" dirty="0"/>
          </a:p>
        </p:txBody>
      </p:sp>
      <p:sp>
        <p:nvSpPr>
          <p:cNvPr id="5" name="Text Placeholder 4"/>
          <p:cNvSpPr>
            <a:spLocks noGrp="1"/>
          </p:cNvSpPr>
          <p:nvPr>
            <p:ph type="body" sz="quarter" idx="14"/>
          </p:nvPr>
        </p:nvSpPr>
        <p:spPr/>
        <p:txBody>
          <a:bodyPr/>
          <a:lstStyle/>
          <a:p>
            <a:pPr lvl="2"/>
            <a:r>
              <a:rPr lang="en-US" sz="1500" dirty="0"/>
              <a:t>Report to the F&amp;A committee significant written communications between the auditor and client management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Other than the audit contract, management representation letter, and communication to those charged with governance, there have been no other significant communications.</a:t>
            </a:r>
          </a:p>
        </p:txBody>
      </p:sp>
      <p:sp>
        <p:nvSpPr>
          <p:cNvPr id="2" name="Title 1"/>
          <p:cNvSpPr>
            <a:spLocks noGrp="1"/>
          </p:cNvSpPr>
          <p:nvPr>
            <p:ph type="title"/>
          </p:nvPr>
        </p:nvSpPr>
        <p:spPr/>
        <p:txBody>
          <a:bodyPr/>
          <a:lstStyle/>
          <a:p>
            <a:r>
              <a:rPr lang="EN-US" sz="1000" dirty="0">
                <a:latin typeface="Arial" charset="0"/>
                <a:ea typeface="Arial" charset="0"/>
                <a:cs typeface="Arial" charset="0"/>
              </a:rPr>
              <a:t>COMMUNICATION WITH GOVERNING BODY</a:t>
            </a:r>
            <a:r>
              <a:rPr lang="en-US" dirty="0">
                <a:solidFill>
                  <a:schemeClr val="tx1"/>
                </a:solidFill>
              </a:rPr>
              <a:t/>
            </a:r>
            <a:br>
              <a:rPr lang="en-US" dirty="0">
                <a:solidFill>
                  <a:schemeClr val="tx1"/>
                </a:solidFill>
              </a:rPr>
            </a:br>
            <a:r>
              <a:rPr lang="EN-US" sz="4000" dirty="0"/>
              <a:t>Other Communications</a:t>
            </a:r>
            <a:endParaRPr lang="en-US" sz="4000" dirty="0"/>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46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27</a:t>
            </a:fld>
            <a:endParaRPr lang="en-US" dirty="0"/>
          </a:p>
        </p:txBody>
      </p:sp>
      <p:sp>
        <p:nvSpPr>
          <p:cNvPr id="5" name="Text Placeholder 4"/>
          <p:cNvSpPr>
            <a:spLocks noGrp="1"/>
          </p:cNvSpPr>
          <p:nvPr>
            <p:ph type="body" sz="quarter" idx="14"/>
          </p:nvPr>
        </p:nvSpPr>
        <p:spPr/>
        <p:txBody>
          <a:bodyPr/>
          <a:lstStyle/>
          <a:p>
            <a:pPr lvl="2"/>
            <a:r>
              <a:rPr lang="en-US" sz="1500" dirty="0"/>
              <a:t>Fraud involving senior management and fraud (whether caused by senior management or other employees) that causes a material misstatement of the financial statements should be communicated.  We are also required to communicate any noncompliance with laws and regulations involving senior management that come to our attention, unless clearly inconsequential.</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have not become aware of any instances of fraud or noncompliance with laws and regulations.</a:t>
            </a:r>
          </a:p>
        </p:txBody>
      </p:sp>
      <p:sp>
        <p:nvSpPr>
          <p:cNvPr id="2" name="Title 1"/>
          <p:cNvSpPr>
            <a:spLocks noGrp="1"/>
          </p:cNvSpPr>
          <p:nvPr>
            <p:ph type="title"/>
          </p:nvPr>
        </p:nvSpPr>
        <p:spPr>
          <a:xfrm>
            <a:off x="1066799" y="797858"/>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Fraud &amp; Noncompliance with Laws and Regulations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799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28</a:t>
            </a:fld>
            <a:endParaRPr lang="en-US" dirty="0"/>
          </a:p>
        </p:txBody>
      </p:sp>
      <p:sp>
        <p:nvSpPr>
          <p:cNvPr id="5" name="Content Placeholder 4"/>
          <p:cNvSpPr>
            <a:spLocks noGrp="1"/>
          </p:cNvSpPr>
          <p:nvPr>
            <p:ph sz="quarter" idx="15"/>
          </p:nvPr>
        </p:nvSpPr>
        <p:spPr/>
        <p:txBody>
          <a:bodyPr/>
          <a:lstStyle/>
          <a:p>
            <a:r>
              <a:rPr lang="en-US" sz="4000" dirty="0"/>
              <a:t>Results of Tax Levy Engagement</a:t>
            </a:r>
          </a:p>
          <a:p>
            <a:endParaRPr lang="en-US" sz="2400" dirty="0"/>
          </a:p>
        </p:txBody>
      </p:sp>
      <p:pic>
        <p:nvPicPr>
          <p:cNvPr id="6" name="Picture Placeholder 5"/>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3471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29</a:t>
            </a:fld>
            <a:endParaRPr lang="en-US" dirty="0"/>
          </a:p>
        </p:txBody>
      </p:sp>
      <p:sp>
        <p:nvSpPr>
          <p:cNvPr id="10" name="Content Placeholder 9"/>
          <p:cNvSpPr>
            <a:spLocks noGrp="1"/>
          </p:cNvSpPr>
          <p:nvPr>
            <p:ph sz="quarter" idx="15"/>
          </p:nvPr>
        </p:nvSpPr>
        <p:spPr/>
        <p:txBody>
          <a:bodyPr/>
          <a:lstStyle/>
          <a:p>
            <a:pPr marL="285750" indent="-285750">
              <a:buFont typeface="Arial" charset="0"/>
              <a:buChar char="•"/>
            </a:pPr>
            <a:r>
              <a:rPr lang="en-US" sz="2300" dirty="0"/>
              <a:t>Local </a:t>
            </a:r>
            <a:r>
              <a:rPr lang="en-US" altLang="en-US" sz="2300" dirty="0"/>
              <a:t>Option Levy Tax Fund Schedule of Revenues, Expenditures, and Changes in Fund Balance</a:t>
            </a:r>
          </a:p>
          <a:p>
            <a:pPr marL="285750" indent="-285750">
              <a:buFont typeface="Arial" charset="0"/>
              <a:buChar char="•"/>
            </a:pPr>
            <a:r>
              <a:rPr lang="en-US" altLang="en-US" sz="2300" dirty="0"/>
              <a:t>County’s Assertions in the Jail and Youth Services Operating Report</a:t>
            </a:r>
          </a:p>
          <a:p>
            <a:endParaRPr lang="en-US" dirty="0"/>
          </a:p>
        </p:txBody>
      </p:sp>
      <p:sp>
        <p:nvSpPr>
          <p:cNvPr id="8" name="Title 7"/>
          <p:cNvSpPr>
            <a:spLocks noGrp="1"/>
          </p:cNvSpPr>
          <p:nvPr>
            <p:ph type="title"/>
          </p:nvPr>
        </p:nvSpPr>
        <p:spPr/>
        <p:txBody>
          <a:bodyPr/>
          <a:lstStyle/>
          <a:p>
            <a:r>
              <a:rPr lang="en-US" sz="4000" dirty="0"/>
              <a:t>Clean Opinion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199" y="685802"/>
            <a:ext cx="914400" cy="914400"/>
          </a:xfrm>
          <a:prstGeom prst="rect">
            <a:avLst/>
          </a:prstGeom>
        </p:spPr>
      </p:pic>
    </p:spTree>
    <p:extLst>
      <p:ext uri="{BB962C8B-B14F-4D97-AF65-F5344CB8AC3E}">
        <p14:creationId xmlns:p14="http://schemas.microsoft.com/office/powerpoint/2010/main" val="14358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a:t>
            </a:fld>
            <a:endParaRPr lang="en-US" dirty="0"/>
          </a:p>
        </p:txBody>
      </p:sp>
      <p:sp>
        <p:nvSpPr>
          <p:cNvPr id="6" name="Title 5"/>
          <p:cNvSpPr>
            <a:spLocks noGrp="1"/>
          </p:cNvSpPr>
          <p:nvPr>
            <p:ph type="title"/>
          </p:nvPr>
        </p:nvSpPr>
        <p:spPr/>
        <p:txBody>
          <a:bodyPr/>
          <a:lstStyle/>
          <a:p>
            <a:r>
              <a:rPr lang="en-US" sz="4000" dirty="0"/>
              <a:t>Engagement Team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
        <p:nvSpPr>
          <p:cNvPr id="11" name="Rectangle 3"/>
          <p:cNvSpPr txBox="1">
            <a:spLocks noChangeArrowheads="1"/>
          </p:cNvSpPr>
          <p:nvPr/>
        </p:nvSpPr>
        <p:spPr>
          <a:xfrm>
            <a:off x="1066802" y="1916000"/>
            <a:ext cx="8610600" cy="4572000"/>
          </a:xfrm>
          <a:prstGeom prst="rect">
            <a:avLst/>
          </a:prstGeom>
        </p:spPr>
        <p:txBody>
          <a:bodyPr vert="horz" lIns="0" tIns="0" rIns="0" bIns="0" numCol="2" rtlCol="0">
            <a:normAutofit fontScale="25000" lnSpcReduction="20000"/>
          </a:bodyPr>
          <a:lst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pPr>
              <a:spcBef>
                <a:spcPct val="15000"/>
              </a:spcBef>
              <a:buFont typeface="Wingdings" pitchFamily="2" charset="2"/>
              <a:buNone/>
            </a:pPr>
            <a:endParaRPr lang="en-US" sz="5500" b="1" dirty="0">
              <a:latin typeface="+mn-lt"/>
              <a:cs typeface="Cambria" pitchFamily="18" charset="0"/>
            </a:endParaRPr>
          </a:p>
          <a:p>
            <a:pPr>
              <a:spcBef>
                <a:spcPct val="15000"/>
              </a:spcBef>
            </a:pPr>
            <a:r>
              <a:rPr lang="en-US" sz="5500" b="1" dirty="0">
                <a:latin typeface="+mn-lt"/>
                <a:cs typeface="Cambria" pitchFamily="18" charset="0"/>
              </a:rPr>
              <a:t>Kevin Mullerleile</a:t>
            </a:r>
            <a:r>
              <a:rPr lang="en-US" sz="5500" dirty="0">
                <a:latin typeface="+mn-lt"/>
                <a:cs typeface="Cambria" pitchFamily="18" charset="0"/>
              </a:rPr>
              <a:t>, CPA, Senior Manager</a:t>
            </a:r>
          </a:p>
          <a:p>
            <a:pPr lvl="1">
              <a:spcBef>
                <a:spcPct val="15000"/>
              </a:spcBef>
            </a:pPr>
            <a:r>
              <a:rPr lang="en-US" sz="5500" dirty="0">
                <a:cs typeface="Cambria" pitchFamily="18" charset="0"/>
                <a:hlinkClick r:id="rId3"/>
              </a:rPr>
              <a:t>Kevin.Mullerleile@mossadams.com</a:t>
            </a:r>
            <a:endParaRPr lang="en-US" sz="5500" dirty="0">
              <a:cs typeface="Cambria" pitchFamily="18" charset="0"/>
            </a:endParaRPr>
          </a:p>
          <a:p>
            <a:pPr lvl="1">
              <a:spcBef>
                <a:spcPct val="15000"/>
              </a:spcBef>
            </a:pPr>
            <a:r>
              <a:rPr lang="en-US" sz="5500" dirty="0">
                <a:cs typeface="Cambria" pitchFamily="18" charset="0"/>
              </a:rPr>
              <a:t>(541) 225-6022</a:t>
            </a:r>
          </a:p>
          <a:p>
            <a:pPr lvl="1">
              <a:spcBef>
                <a:spcPct val="15000"/>
              </a:spcBef>
            </a:pPr>
            <a:endParaRPr lang="en-US" sz="5500" dirty="0">
              <a:cs typeface="Cambria" pitchFamily="18" charset="0"/>
            </a:endParaRPr>
          </a:p>
          <a:p>
            <a:pPr>
              <a:spcBef>
                <a:spcPct val="15000"/>
              </a:spcBef>
            </a:pPr>
            <a:r>
              <a:rPr lang="en-US" sz="5500" b="1" dirty="0">
                <a:latin typeface="+mn-lt"/>
                <a:cs typeface="Cambria" pitchFamily="18" charset="0"/>
              </a:rPr>
              <a:t>Amanda Moore</a:t>
            </a:r>
            <a:r>
              <a:rPr lang="en-US" sz="5500" dirty="0">
                <a:latin typeface="+mn-lt"/>
                <a:cs typeface="Cambria" pitchFamily="18" charset="0"/>
              </a:rPr>
              <a:t>, CPA, Partner</a:t>
            </a:r>
          </a:p>
          <a:p>
            <a:pPr lvl="1">
              <a:spcBef>
                <a:spcPct val="15000"/>
              </a:spcBef>
            </a:pPr>
            <a:r>
              <a:rPr lang="en-US" sz="5500" dirty="0">
                <a:cs typeface="Cambria" pitchFamily="18" charset="0"/>
                <a:hlinkClick r:id="rId4"/>
              </a:rPr>
              <a:t>Amanda.Moore@mossadams.com</a:t>
            </a:r>
            <a:endParaRPr lang="en-US" sz="5500" dirty="0">
              <a:cs typeface="Cambria" pitchFamily="18" charset="0"/>
            </a:endParaRPr>
          </a:p>
          <a:p>
            <a:pPr lvl="1">
              <a:spcBef>
                <a:spcPct val="15000"/>
              </a:spcBef>
            </a:pPr>
            <a:r>
              <a:rPr lang="en-US" sz="5500" dirty="0">
                <a:cs typeface="Cambria" pitchFamily="18" charset="0"/>
              </a:rPr>
              <a:t>(541) 732-3865</a:t>
            </a:r>
          </a:p>
          <a:p>
            <a:pPr marL="457200" lvl="1">
              <a:spcBef>
                <a:spcPct val="15000"/>
              </a:spcBef>
            </a:pPr>
            <a:endParaRPr lang="en-US" sz="5500" dirty="0">
              <a:cs typeface="Cambria" pitchFamily="18" charset="0"/>
            </a:endParaRPr>
          </a:p>
          <a:p>
            <a:pPr>
              <a:spcBef>
                <a:spcPct val="15000"/>
              </a:spcBef>
            </a:pPr>
            <a:r>
              <a:rPr lang="en-US" sz="5500" b="1" dirty="0">
                <a:latin typeface="+mn-lt"/>
                <a:cs typeface="Cambria" pitchFamily="18" charset="0"/>
              </a:rPr>
              <a:t>Ashley Osten</a:t>
            </a:r>
            <a:r>
              <a:rPr lang="en-US" sz="5500" dirty="0">
                <a:latin typeface="+mn-lt"/>
                <a:cs typeface="Cambria" pitchFamily="18" charset="0"/>
              </a:rPr>
              <a:t>, CPA, Partner</a:t>
            </a:r>
          </a:p>
          <a:p>
            <a:pPr lvl="1">
              <a:spcBef>
                <a:spcPct val="15000"/>
              </a:spcBef>
            </a:pPr>
            <a:r>
              <a:rPr lang="en-US" sz="5500" dirty="0">
                <a:cs typeface="Cambria" pitchFamily="18" charset="0"/>
                <a:hlinkClick r:id="rId4"/>
              </a:rPr>
              <a:t>Ashley.osten@mossadams.com</a:t>
            </a:r>
            <a:endParaRPr lang="en-US" sz="5500" dirty="0">
              <a:cs typeface="Cambria" pitchFamily="18" charset="0"/>
            </a:endParaRPr>
          </a:p>
          <a:p>
            <a:pPr lvl="1">
              <a:spcBef>
                <a:spcPct val="15000"/>
              </a:spcBef>
            </a:pPr>
            <a:r>
              <a:rPr lang="en-US" sz="5500" dirty="0">
                <a:cs typeface="Cambria" pitchFamily="18" charset="0"/>
              </a:rPr>
              <a:t>(503) 478-2251</a:t>
            </a:r>
          </a:p>
          <a:p>
            <a:pPr lvl="1">
              <a:spcBef>
                <a:spcPct val="15000"/>
              </a:spcBef>
            </a:pPr>
            <a:endParaRPr lang="en-US" sz="5500" dirty="0">
              <a:cs typeface="Cambria" pitchFamily="18" charset="0"/>
            </a:endParaRPr>
          </a:p>
          <a:p>
            <a:pPr>
              <a:spcBef>
                <a:spcPct val="15000"/>
              </a:spcBef>
            </a:pPr>
            <a:r>
              <a:rPr lang="en-US" sz="6000" b="1" dirty="0">
                <a:latin typeface="+mn-lt"/>
                <a:cs typeface="Cambria" pitchFamily="18" charset="0"/>
              </a:rPr>
              <a:t>Alise Horsley</a:t>
            </a:r>
            <a:r>
              <a:rPr lang="en-US" sz="6000" dirty="0">
                <a:latin typeface="+mn-lt"/>
                <a:cs typeface="Cambria" pitchFamily="18" charset="0"/>
              </a:rPr>
              <a:t>, CPA, Manager</a:t>
            </a:r>
          </a:p>
          <a:p>
            <a:pPr lvl="1">
              <a:spcBef>
                <a:spcPct val="15000"/>
              </a:spcBef>
            </a:pPr>
            <a:r>
              <a:rPr lang="en-US" sz="5500" dirty="0">
                <a:cs typeface="Cambria" pitchFamily="18" charset="0"/>
                <a:hlinkClick r:id="rId5"/>
              </a:rPr>
              <a:t>ALISE.HORSLEY@mossadams.com</a:t>
            </a:r>
            <a:endParaRPr lang="en-US" sz="5500" dirty="0">
              <a:cs typeface="Cambria" pitchFamily="18" charset="0"/>
            </a:endParaRPr>
          </a:p>
          <a:p>
            <a:pPr lvl="1">
              <a:spcBef>
                <a:spcPct val="15000"/>
              </a:spcBef>
            </a:pPr>
            <a:r>
              <a:rPr lang="en-US" sz="5500" dirty="0">
                <a:cs typeface="Cambria" pitchFamily="18" charset="0"/>
              </a:rPr>
              <a:t>(541) 732-3822</a:t>
            </a:r>
          </a:p>
          <a:p>
            <a:pPr lvl="1">
              <a:spcBef>
                <a:spcPct val="15000"/>
              </a:spcBef>
            </a:pPr>
            <a:endParaRPr lang="en-US" sz="5500" dirty="0">
              <a:cs typeface="Cambria" pitchFamily="18" charset="0"/>
            </a:endParaRPr>
          </a:p>
          <a:p>
            <a:pPr lvl="1">
              <a:spcBef>
                <a:spcPct val="15000"/>
              </a:spcBef>
            </a:pPr>
            <a:endParaRPr lang="en-US" sz="5500" dirty="0">
              <a:cs typeface="Cambria" pitchFamily="18" charset="0"/>
            </a:endParaRPr>
          </a:p>
          <a:p>
            <a:pPr lvl="1">
              <a:spcBef>
                <a:spcPct val="15000"/>
              </a:spcBef>
            </a:pPr>
            <a:endParaRPr lang="en-US" sz="5500" dirty="0">
              <a:cs typeface="Cambria" pitchFamily="18" charset="0"/>
            </a:endParaRPr>
          </a:p>
          <a:p>
            <a:pPr lvl="1">
              <a:spcBef>
                <a:spcPct val="15000"/>
              </a:spcBef>
            </a:pPr>
            <a:endParaRPr lang="en-US" sz="5500" dirty="0">
              <a:cs typeface="Cambria" pitchFamily="18" charset="0"/>
            </a:endParaRPr>
          </a:p>
          <a:p>
            <a:pPr>
              <a:spcBef>
                <a:spcPct val="15000"/>
              </a:spcBef>
            </a:pPr>
            <a:endParaRPr lang="en-US" sz="5500" b="1" dirty="0">
              <a:latin typeface="+mn-lt"/>
              <a:cs typeface="Cambria" pitchFamily="18" charset="0"/>
            </a:endParaRPr>
          </a:p>
          <a:p>
            <a:pPr>
              <a:spcBef>
                <a:spcPct val="15000"/>
              </a:spcBef>
            </a:pPr>
            <a:r>
              <a:rPr lang="en-US" sz="5500" b="1" dirty="0">
                <a:latin typeface="+mn-lt"/>
                <a:cs typeface="Cambria" pitchFamily="18" charset="0"/>
              </a:rPr>
              <a:t>Tava Lewis</a:t>
            </a:r>
            <a:r>
              <a:rPr lang="en-US" sz="5500" dirty="0">
                <a:latin typeface="+mn-lt"/>
                <a:cs typeface="Cambria" pitchFamily="18" charset="0"/>
              </a:rPr>
              <a:t>, Senior</a:t>
            </a:r>
          </a:p>
          <a:p>
            <a:pPr lvl="1">
              <a:spcBef>
                <a:spcPct val="15000"/>
              </a:spcBef>
            </a:pPr>
            <a:r>
              <a:rPr lang="en-US" sz="5500" dirty="0">
                <a:cs typeface="Cambria" pitchFamily="18" charset="0"/>
                <a:hlinkClick r:id="rId6"/>
              </a:rPr>
              <a:t>Tava.lewis@mossadams.com</a:t>
            </a:r>
            <a:endParaRPr lang="en-US" sz="5500" dirty="0">
              <a:cs typeface="Cambria" pitchFamily="18" charset="0"/>
            </a:endParaRPr>
          </a:p>
          <a:p>
            <a:pPr lvl="1">
              <a:spcBef>
                <a:spcPct val="15000"/>
              </a:spcBef>
            </a:pPr>
            <a:r>
              <a:rPr lang="en-US" sz="5500" dirty="0">
                <a:cs typeface="Cambria" pitchFamily="18" charset="0"/>
              </a:rPr>
              <a:t>(541) 434-6955</a:t>
            </a:r>
          </a:p>
          <a:p>
            <a:pPr lvl="1">
              <a:spcBef>
                <a:spcPct val="15000"/>
              </a:spcBef>
            </a:pPr>
            <a:endParaRPr lang="en-US" sz="5500" dirty="0">
              <a:cs typeface="Cambria" pitchFamily="18" charset="0"/>
            </a:endParaRPr>
          </a:p>
          <a:p>
            <a:pPr>
              <a:spcBef>
                <a:spcPct val="15000"/>
              </a:spcBef>
            </a:pPr>
            <a:r>
              <a:rPr lang="en-US" sz="5500" b="1" dirty="0">
                <a:latin typeface="+mn-lt"/>
                <a:cs typeface="Cambria" pitchFamily="18" charset="0"/>
              </a:rPr>
              <a:t>Hargo Khalsa</a:t>
            </a:r>
            <a:r>
              <a:rPr lang="en-US" sz="5500" dirty="0">
                <a:latin typeface="+mn-lt"/>
                <a:cs typeface="Cambria" pitchFamily="18" charset="0"/>
              </a:rPr>
              <a:t>, Senior</a:t>
            </a:r>
          </a:p>
          <a:p>
            <a:pPr lvl="1">
              <a:spcBef>
                <a:spcPct val="15000"/>
              </a:spcBef>
            </a:pPr>
            <a:r>
              <a:rPr lang="en-US" sz="5500" dirty="0">
                <a:cs typeface="Cambria" pitchFamily="18" charset="0"/>
                <a:hlinkClick r:id="rId7"/>
              </a:rPr>
              <a:t>Hargobind khalsa@mossadams.com</a:t>
            </a:r>
            <a:endParaRPr lang="en-US" sz="5500" dirty="0">
              <a:cs typeface="Cambria" pitchFamily="18" charset="0"/>
            </a:endParaRPr>
          </a:p>
          <a:p>
            <a:pPr lvl="1">
              <a:spcBef>
                <a:spcPct val="15000"/>
              </a:spcBef>
            </a:pPr>
            <a:r>
              <a:rPr lang="en-US" sz="5500" dirty="0">
                <a:cs typeface="Cambria" pitchFamily="18" charset="0"/>
              </a:rPr>
              <a:t>(541) 434-6916</a:t>
            </a:r>
          </a:p>
          <a:p>
            <a:pPr marL="457200" lvl="1">
              <a:spcBef>
                <a:spcPct val="15000"/>
              </a:spcBef>
            </a:pPr>
            <a:endParaRPr lang="en-US" sz="5500" dirty="0">
              <a:cs typeface="Cambria" pitchFamily="18" charset="0"/>
            </a:endParaRPr>
          </a:p>
          <a:p>
            <a:pPr>
              <a:spcBef>
                <a:spcPct val="15000"/>
              </a:spcBef>
            </a:pPr>
            <a:r>
              <a:rPr lang="en-US" sz="5500" b="1" dirty="0">
                <a:latin typeface="+mn-lt"/>
                <a:cs typeface="Cambria" pitchFamily="18" charset="0"/>
              </a:rPr>
              <a:t>Brionna Fromcke</a:t>
            </a:r>
            <a:r>
              <a:rPr lang="en-US" sz="5500" dirty="0">
                <a:latin typeface="+mn-lt"/>
                <a:cs typeface="Cambria" pitchFamily="18" charset="0"/>
              </a:rPr>
              <a:t>, Staff</a:t>
            </a:r>
          </a:p>
          <a:p>
            <a:pPr lvl="1">
              <a:spcBef>
                <a:spcPct val="15000"/>
              </a:spcBef>
            </a:pPr>
            <a:r>
              <a:rPr lang="en-US" sz="5500" dirty="0">
                <a:cs typeface="Cambria" pitchFamily="18" charset="0"/>
                <a:hlinkClick r:id="rId7"/>
              </a:rPr>
              <a:t>Brionna.fromcke.com</a:t>
            </a:r>
            <a:endParaRPr lang="en-US" sz="5500" dirty="0">
              <a:cs typeface="Cambria" pitchFamily="18" charset="0"/>
            </a:endParaRPr>
          </a:p>
          <a:p>
            <a:pPr lvl="1">
              <a:spcBef>
                <a:spcPct val="15000"/>
              </a:spcBef>
            </a:pPr>
            <a:r>
              <a:rPr lang="en-US" sz="5500" dirty="0">
                <a:cs typeface="Cambria" pitchFamily="18" charset="0"/>
              </a:rPr>
              <a:t>(503) 323-7396</a:t>
            </a:r>
          </a:p>
          <a:p>
            <a:pPr>
              <a:spcBef>
                <a:spcPct val="15000"/>
              </a:spcBef>
            </a:pPr>
            <a:endParaRPr lang="en-US" sz="5500" b="1" dirty="0">
              <a:latin typeface="Cambria" pitchFamily="18" charset="0"/>
              <a:cs typeface="Cambria" pitchFamily="18" charset="0"/>
            </a:endParaRPr>
          </a:p>
          <a:p>
            <a:pPr>
              <a:spcBef>
                <a:spcPct val="15000"/>
              </a:spcBef>
            </a:pPr>
            <a:r>
              <a:rPr lang="en-US" sz="5500" b="1" dirty="0">
                <a:latin typeface="+mn-lt"/>
                <a:cs typeface="Cambria" pitchFamily="18" charset="0"/>
              </a:rPr>
              <a:t>Paola Lopez</a:t>
            </a:r>
            <a:r>
              <a:rPr lang="en-US" sz="5500" dirty="0">
                <a:latin typeface="+mn-lt"/>
                <a:cs typeface="Cambria" pitchFamily="18" charset="0"/>
              </a:rPr>
              <a:t>, Staff</a:t>
            </a:r>
          </a:p>
          <a:p>
            <a:pPr lvl="1">
              <a:spcBef>
                <a:spcPct val="15000"/>
              </a:spcBef>
            </a:pPr>
            <a:r>
              <a:rPr lang="en-US" sz="5500" dirty="0">
                <a:cs typeface="Cambria" pitchFamily="18" charset="0"/>
                <a:hlinkClick r:id="rId8"/>
              </a:rPr>
              <a:t>PAOLA.LOPEZ@mossadams.com</a:t>
            </a:r>
            <a:endParaRPr lang="en-US" sz="5500" dirty="0">
              <a:cs typeface="Cambria" pitchFamily="18" charset="0"/>
            </a:endParaRPr>
          </a:p>
          <a:p>
            <a:pPr lvl="1">
              <a:spcBef>
                <a:spcPct val="15000"/>
              </a:spcBef>
            </a:pPr>
            <a:r>
              <a:rPr lang="en-US" sz="5500" dirty="0">
                <a:cs typeface="Cambria" pitchFamily="18" charset="0"/>
              </a:rPr>
              <a:t>(541) 434-6996</a:t>
            </a:r>
          </a:p>
          <a:p>
            <a:pPr>
              <a:spcBef>
                <a:spcPct val="15000"/>
              </a:spcBef>
            </a:pPr>
            <a:endParaRPr lang="en-US" sz="5500" b="1" dirty="0">
              <a:latin typeface="Cambria" pitchFamily="18" charset="0"/>
              <a:cs typeface="Cambria" pitchFamily="18" charset="0"/>
            </a:endParaRPr>
          </a:p>
          <a:p>
            <a:pPr>
              <a:spcBef>
                <a:spcPct val="15000"/>
              </a:spcBef>
            </a:pPr>
            <a:endParaRPr lang="en-US" sz="5500" b="1" dirty="0">
              <a:latin typeface="Cambria" pitchFamily="18" charset="0"/>
              <a:cs typeface="Cambria" pitchFamily="18" charset="0"/>
            </a:endParaRPr>
          </a:p>
          <a:p>
            <a:pPr>
              <a:spcBef>
                <a:spcPct val="15000"/>
              </a:spcBef>
            </a:pPr>
            <a:endParaRPr lang="en-US" sz="1600" b="1" dirty="0">
              <a:latin typeface="Cambria" pitchFamily="18" charset="0"/>
              <a:cs typeface="Cambria" pitchFamily="18" charset="0"/>
            </a:endParaRPr>
          </a:p>
          <a:p>
            <a:pPr>
              <a:spcBef>
                <a:spcPct val="15000"/>
              </a:spcBef>
            </a:pPr>
            <a:endParaRPr lang="en-US" sz="1600" b="1" dirty="0">
              <a:latin typeface="Cambria" pitchFamily="18" charset="0"/>
              <a:cs typeface="Cambria" pitchFamily="18" charset="0"/>
            </a:endParaRPr>
          </a:p>
          <a:p>
            <a:pPr>
              <a:spcBef>
                <a:spcPct val="15000"/>
              </a:spcBef>
            </a:pPr>
            <a:endParaRPr lang="en-US" sz="1600" b="1" dirty="0">
              <a:latin typeface="Cambria" pitchFamily="18" charset="0"/>
              <a:cs typeface="Cambria" pitchFamily="18" charset="0"/>
            </a:endParaRPr>
          </a:p>
          <a:p>
            <a:pPr>
              <a:spcBef>
                <a:spcPct val="15000"/>
              </a:spcBef>
            </a:pPr>
            <a:endParaRPr lang="en-US" sz="1600" b="1" dirty="0">
              <a:latin typeface="Cambria" pitchFamily="18" charset="0"/>
              <a:cs typeface="Cambria" pitchFamily="18" charset="0"/>
            </a:endParaRPr>
          </a:p>
        </p:txBody>
      </p:sp>
    </p:spTree>
    <p:extLst>
      <p:ext uri="{BB962C8B-B14F-4D97-AF65-F5344CB8AC3E}">
        <p14:creationId xmlns:p14="http://schemas.microsoft.com/office/powerpoint/2010/main" val="33236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30</a:t>
            </a:fld>
            <a:endParaRPr lang="en-US" dirty="0"/>
          </a:p>
        </p:txBody>
      </p:sp>
      <p:sp>
        <p:nvSpPr>
          <p:cNvPr id="28" name="Text Placeholder 27"/>
          <p:cNvSpPr>
            <a:spLocks noGrp="1"/>
          </p:cNvSpPr>
          <p:nvPr>
            <p:ph type="body" sz="quarter" idx="37"/>
          </p:nvPr>
        </p:nvSpPr>
        <p:spPr>
          <a:xfrm>
            <a:off x="1066800" y="1828800"/>
            <a:ext cx="3840480" cy="1606923"/>
          </a:xfrm>
          <a:ln>
            <a:solidFill>
              <a:schemeClr val="accent1"/>
            </a:solidFill>
          </a:ln>
        </p:spPr>
        <p:txBody>
          <a:bodyPr/>
          <a:lstStyle/>
          <a:p>
            <a:pPr lvl="0"/>
            <a:r>
              <a:rPr lang="en-US" sz="1600" dirty="0">
                <a:solidFill>
                  <a:schemeClr val="accent2"/>
                </a:solidFill>
              </a:rPr>
              <a:t>Local Option Levy Tax Fund created</a:t>
            </a:r>
          </a:p>
        </p:txBody>
      </p:sp>
      <p:sp>
        <p:nvSpPr>
          <p:cNvPr id="14" name="Title 13"/>
          <p:cNvSpPr>
            <a:spLocks noGrp="1"/>
          </p:cNvSpPr>
          <p:nvPr>
            <p:ph type="title"/>
          </p:nvPr>
        </p:nvSpPr>
        <p:spPr/>
        <p:txBody>
          <a:bodyPr/>
          <a:lstStyle/>
          <a:p>
            <a:r>
              <a:rPr lang="en-US" sz="4000" dirty="0"/>
              <a:t>Results of Tax Levy Engagement</a:t>
            </a:r>
          </a:p>
        </p:txBody>
      </p:sp>
      <p:sp>
        <p:nvSpPr>
          <p:cNvPr id="29" name="Content Placeholder 28"/>
          <p:cNvSpPr>
            <a:spLocks noGrp="1"/>
          </p:cNvSpPr>
          <p:nvPr>
            <p:ph sz="quarter" idx="50"/>
          </p:nvPr>
        </p:nvSpPr>
        <p:spPr>
          <a:xfrm>
            <a:off x="4907280" y="1828799"/>
            <a:ext cx="3840480" cy="1606923"/>
          </a:xfrm>
          <a:ln>
            <a:solidFill>
              <a:schemeClr val="accent1"/>
            </a:solidFill>
          </a:ln>
        </p:spPr>
        <p:txBody>
          <a:bodyPr anchor="ctr"/>
          <a:lstStyle/>
          <a:p>
            <a:pPr marL="285750" lvl="2" indent="-285750">
              <a:lnSpc>
                <a:spcPct val="100000"/>
              </a:lnSpc>
              <a:buFont typeface="Arial" charset="0"/>
              <a:buChar char="•"/>
            </a:pPr>
            <a:r>
              <a:rPr lang="en-US" sz="1500" dirty="0"/>
              <a:t>Continued use of special revenue fund</a:t>
            </a:r>
          </a:p>
          <a:p>
            <a:pPr marL="285750" lvl="2" indent="-285750">
              <a:lnSpc>
                <a:spcPct val="100000"/>
              </a:lnSpc>
              <a:buFont typeface="Arial" charset="0"/>
              <a:buChar char="•"/>
            </a:pPr>
            <a:r>
              <a:rPr lang="en-US" sz="1500" dirty="0"/>
              <a:t>Methodologies in place to allocate shared expenses for levy funded programs</a:t>
            </a:r>
          </a:p>
        </p:txBody>
      </p:sp>
      <p:sp>
        <p:nvSpPr>
          <p:cNvPr id="30" name="Text Placeholder 29"/>
          <p:cNvSpPr>
            <a:spLocks noGrp="1"/>
          </p:cNvSpPr>
          <p:nvPr>
            <p:ph type="body" sz="quarter" idx="51"/>
          </p:nvPr>
        </p:nvSpPr>
        <p:spPr>
          <a:xfrm>
            <a:off x="1066801" y="3552265"/>
            <a:ext cx="3840479" cy="1636810"/>
          </a:xfrm>
          <a:ln>
            <a:solidFill>
              <a:schemeClr val="accent1"/>
            </a:solidFill>
          </a:ln>
        </p:spPr>
        <p:txBody>
          <a:bodyPr/>
          <a:lstStyle/>
          <a:p>
            <a:r>
              <a:rPr lang="en-US" sz="1600" dirty="0">
                <a:solidFill>
                  <a:schemeClr val="accent2"/>
                </a:solidFill>
              </a:rPr>
              <a:t>Continued appropriation of General Fund dollars for jail service funding</a:t>
            </a:r>
          </a:p>
        </p:txBody>
      </p:sp>
      <p:sp>
        <p:nvSpPr>
          <p:cNvPr id="32" name="Content Placeholder 31"/>
          <p:cNvSpPr>
            <a:spLocks noGrp="1"/>
          </p:cNvSpPr>
          <p:nvPr>
            <p:ph sz="quarter" idx="54"/>
          </p:nvPr>
        </p:nvSpPr>
        <p:spPr>
          <a:xfrm>
            <a:off x="4907280" y="3545989"/>
            <a:ext cx="3840480" cy="1636810"/>
          </a:xfrm>
          <a:ln>
            <a:solidFill>
              <a:schemeClr val="accent1"/>
            </a:solidFill>
          </a:ln>
        </p:spPr>
        <p:txBody>
          <a:bodyPr anchor="ctr"/>
          <a:lstStyle/>
          <a:p>
            <a:pPr marL="285750" lvl="2" indent="-285750">
              <a:lnSpc>
                <a:spcPct val="100000"/>
              </a:lnSpc>
              <a:buFont typeface="Arial" charset="0"/>
              <a:buChar char="•"/>
            </a:pPr>
            <a:r>
              <a:rPr lang="en-US" sz="1500" dirty="0"/>
              <a:t>Budget and financial reporting systems include Dept ID coding for community corrections</a:t>
            </a:r>
          </a:p>
          <a:p>
            <a:pPr marL="285750" lvl="2" indent="-285750">
              <a:lnSpc>
                <a:spcPct val="100000"/>
              </a:lnSpc>
              <a:buFont typeface="Arial" charset="0"/>
              <a:buChar char="•"/>
            </a:pPr>
            <a:r>
              <a:rPr lang="en-US" sz="1500" dirty="0"/>
              <a:t>General Fund reported current year Sheriff’s Office expenditures</a:t>
            </a:r>
          </a:p>
        </p:txBody>
      </p:sp>
    </p:spTree>
    <p:extLst>
      <p:ext uri="{BB962C8B-B14F-4D97-AF65-F5344CB8AC3E}">
        <p14:creationId xmlns:p14="http://schemas.microsoft.com/office/powerpoint/2010/main" val="37827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31</a:t>
            </a:fld>
            <a:endParaRPr lang="en-US" dirty="0"/>
          </a:p>
        </p:txBody>
      </p:sp>
      <p:sp>
        <p:nvSpPr>
          <p:cNvPr id="28" name="Text Placeholder 27"/>
          <p:cNvSpPr>
            <a:spLocks noGrp="1"/>
          </p:cNvSpPr>
          <p:nvPr>
            <p:ph type="body" sz="quarter" idx="37"/>
          </p:nvPr>
        </p:nvSpPr>
        <p:spPr>
          <a:xfrm>
            <a:off x="1066800" y="1828800"/>
            <a:ext cx="3848100" cy="1606923"/>
          </a:xfrm>
          <a:ln>
            <a:solidFill>
              <a:schemeClr val="accent1"/>
            </a:solidFill>
          </a:ln>
        </p:spPr>
        <p:txBody>
          <a:bodyPr/>
          <a:lstStyle/>
          <a:p>
            <a:pPr lvl="0"/>
            <a:r>
              <a:rPr lang="en-US" sz="1600" dirty="0">
                <a:solidFill>
                  <a:schemeClr val="accent2"/>
                </a:solidFill>
              </a:rPr>
              <a:t>At least 255 local adult jail beds were operated during FYE 2021</a:t>
            </a:r>
          </a:p>
        </p:txBody>
      </p:sp>
      <p:sp>
        <p:nvSpPr>
          <p:cNvPr id="14" name="Title 13"/>
          <p:cNvSpPr>
            <a:spLocks noGrp="1"/>
          </p:cNvSpPr>
          <p:nvPr>
            <p:ph type="title"/>
          </p:nvPr>
        </p:nvSpPr>
        <p:spPr/>
        <p:txBody>
          <a:bodyPr/>
          <a:lstStyle/>
          <a:p>
            <a:r>
              <a:rPr lang="en-US" sz="4000" dirty="0"/>
              <a:t>Results of Tax Levy Engagement</a:t>
            </a:r>
          </a:p>
        </p:txBody>
      </p:sp>
      <p:sp>
        <p:nvSpPr>
          <p:cNvPr id="29" name="Content Placeholder 28"/>
          <p:cNvSpPr>
            <a:spLocks noGrp="1"/>
          </p:cNvSpPr>
          <p:nvPr>
            <p:ph sz="quarter" idx="50"/>
          </p:nvPr>
        </p:nvSpPr>
        <p:spPr>
          <a:xfrm>
            <a:off x="4914900" y="1828800"/>
            <a:ext cx="3848100" cy="1606923"/>
          </a:xfrm>
          <a:ln>
            <a:solidFill>
              <a:schemeClr val="accent1"/>
            </a:solidFill>
          </a:ln>
        </p:spPr>
        <p:txBody>
          <a:bodyPr anchor="ctr"/>
          <a:lstStyle/>
          <a:p>
            <a:pPr marL="285750" lvl="2" indent="-285750">
              <a:lnSpc>
                <a:spcPct val="100000"/>
              </a:lnSpc>
              <a:buFont typeface="Arial" charset="0"/>
              <a:buChar char="•"/>
            </a:pPr>
            <a:r>
              <a:rPr lang="en-US" sz="1500" dirty="0"/>
              <a:t>Tax levy funds spent on adult jail beds</a:t>
            </a:r>
          </a:p>
          <a:p>
            <a:pPr marL="285750" lvl="2" indent="-285750">
              <a:lnSpc>
                <a:spcPct val="100000"/>
              </a:lnSpc>
              <a:buFont typeface="Arial" charset="0"/>
              <a:buChar char="•"/>
            </a:pPr>
            <a:r>
              <a:rPr lang="en-US" sz="1500" dirty="0"/>
              <a:t>Observed 255 adult jail beds in operation</a:t>
            </a:r>
          </a:p>
          <a:p>
            <a:pPr marL="285750" lvl="2" indent="-285750">
              <a:lnSpc>
                <a:spcPct val="100000"/>
              </a:lnSpc>
              <a:buFont typeface="Arial" charset="0"/>
              <a:buChar char="•"/>
            </a:pPr>
            <a:r>
              <a:rPr lang="en-US" sz="1500" dirty="0"/>
              <a:t>Counts are performed regularly</a:t>
            </a:r>
          </a:p>
        </p:txBody>
      </p:sp>
      <p:sp>
        <p:nvSpPr>
          <p:cNvPr id="30" name="Text Placeholder 29"/>
          <p:cNvSpPr>
            <a:spLocks noGrp="1"/>
          </p:cNvSpPr>
          <p:nvPr>
            <p:ph type="body" sz="quarter" idx="51"/>
          </p:nvPr>
        </p:nvSpPr>
        <p:spPr>
          <a:xfrm>
            <a:off x="1066801" y="3552265"/>
            <a:ext cx="3848099" cy="1636810"/>
          </a:xfrm>
          <a:ln>
            <a:solidFill>
              <a:schemeClr val="accent1"/>
            </a:solidFill>
          </a:ln>
        </p:spPr>
        <p:txBody>
          <a:bodyPr/>
          <a:lstStyle/>
          <a:p>
            <a:r>
              <a:rPr lang="en-US" sz="1600" dirty="0">
                <a:solidFill>
                  <a:schemeClr val="accent2"/>
                </a:solidFill>
              </a:rPr>
              <a:t>At least 16 youth detention beds and 16 youth treatment beds were operated during FYE 2021</a:t>
            </a:r>
          </a:p>
        </p:txBody>
      </p:sp>
      <p:sp>
        <p:nvSpPr>
          <p:cNvPr id="32" name="Content Placeholder 31"/>
          <p:cNvSpPr>
            <a:spLocks noGrp="1"/>
          </p:cNvSpPr>
          <p:nvPr>
            <p:ph sz="quarter" idx="54"/>
          </p:nvPr>
        </p:nvSpPr>
        <p:spPr>
          <a:xfrm>
            <a:off x="4914900" y="3561230"/>
            <a:ext cx="3848100" cy="1636810"/>
          </a:xfrm>
          <a:ln>
            <a:solidFill>
              <a:schemeClr val="accent1"/>
            </a:solidFill>
          </a:ln>
        </p:spPr>
        <p:txBody>
          <a:bodyPr anchor="ctr"/>
          <a:lstStyle/>
          <a:p>
            <a:pPr marL="285750" lvl="2" indent="-285750">
              <a:lnSpc>
                <a:spcPct val="100000"/>
              </a:lnSpc>
              <a:buFont typeface="Arial" charset="0"/>
              <a:buChar char="•"/>
            </a:pPr>
            <a:r>
              <a:rPr lang="en-US" sz="1500" dirty="0"/>
              <a:t>Tax levy funds spent on critical youth services</a:t>
            </a:r>
          </a:p>
          <a:p>
            <a:pPr marL="285750" lvl="2" indent="-285750">
              <a:lnSpc>
                <a:spcPct val="100000"/>
              </a:lnSpc>
              <a:buFont typeface="Arial" charset="0"/>
              <a:buChar char="•"/>
            </a:pPr>
            <a:r>
              <a:rPr lang="en-US" sz="1500" dirty="0"/>
              <a:t>Observed 16 detention and 16 treatment beds in operation </a:t>
            </a:r>
          </a:p>
          <a:p>
            <a:pPr marL="285750" lvl="2" indent="-285750">
              <a:lnSpc>
                <a:spcPct val="100000"/>
              </a:lnSpc>
              <a:buFont typeface="Arial" charset="0"/>
              <a:buChar char="•"/>
            </a:pPr>
            <a:r>
              <a:rPr lang="en-US" sz="1500" dirty="0"/>
              <a:t>Counts are performed regularly</a:t>
            </a:r>
          </a:p>
        </p:txBody>
      </p:sp>
    </p:spTree>
    <p:extLst>
      <p:ext uri="{BB962C8B-B14F-4D97-AF65-F5344CB8AC3E}">
        <p14:creationId xmlns:p14="http://schemas.microsoft.com/office/powerpoint/2010/main" val="7927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32</a:t>
            </a:fld>
            <a:endParaRPr lang="en-US" dirty="0"/>
          </a:p>
        </p:txBody>
      </p:sp>
      <p:sp>
        <p:nvSpPr>
          <p:cNvPr id="28" name="Text Placeholder 27"/>
          <p:cNvSpPr>
            <a:spLocks noGrp="1"/>
          </p:cNvSpPr>
          <p:nvPr>
            <p:ph type="body" sz="quarter" idx="37"/>
          </p:nvPr>
        </p:nvSpPr>
        <p:spPr>
          <a:xfrm>
            <a:off x="1066800" y="1828800"/>
            <a:ext cx="3810000" cy="1606923"/>
          </a:xfrm>
          <a:ln>
            <a:solidFill>
              <a:schemeClr val="accent1"/>
            </a:solidFill>
          </a:ln>
        </p:spPr>
        <p:txBody>
          <a:bodyPr/>
          <a:lstStyle/>
          <a:p>
            <a:pPr lvl="0"/>
            <a:r>
              <a:rPr lang="en-US" sz="1600" dirty="0">
                <a:solidFill>
                  <a:schemeClr val="accent2"/>
                </a:solidFill>
              </a:rPr>
              <a:t>Tax levy allocated 91% to jail operations and 9% to critical youth services (different allocations for certain prior years)</a:t>
            </a:r>
          </a:p>
        </p:txBody>
      </p:sp>
      <p:sp>
        <p:nvSpPr>
          <p:cNvPr id="14" name="Title 13"/>
          <p:cNvSpPr>
            <a:spLocks noGrp="1"/>
          </p:cNvSpPr>
          <p:nvPr>
            <p:ph type="title"/>
          </p:nvPr>
        </p:nvSpPr>
        <p:spPr/>
        <p:txBody>
          <a:bodyPr/>
          <a:lstStyle/>
          <a:p>
            <a:r>
              <a:rPr lang="en-US" sz="4000" dirty="0"/>
              <a:t>Results of Tax Levy Engagement</a:t>
            </a:r>
          </a:p>
        </p:txBody>
      </p:sp>
      <p:sp>
        <p:nvSpPr>
          <p:cNvPr id="29" name="Content Placeholder 28"/>
          <p:cNvSpPr>
            <a:spLocks noGrp="1"/>
          </p:cNvSpPr>
          <p:nvPr>
            <p:ph sz="quarter" idx="50"/>
          </p:nvPr>
        </p:nvSpPr>
        <p:spPr>
          <a:xfrm>
            <a:off x="4876800" y="1828799"/>
            <a:ext cx="3810000" cy="1606923"/>
          </a:xfrm>
          <a:ln>
            <a:solidFill>
              <a:schemeClr val="accent1"/>
            </a:solidFill>
          </a:ln>
        </p:spPr>
        <p:txBody>
          <a:bodyPr anchor="ctr"/>
          <a:lstStyle/>
          <a:p>
            <a:pPr marL="285750" lvl="2" indent="-285750">
              <a:lnSpc>
                <a:spcPct val="100000"/>
              </a:lnSpc>
              <a:buFont typeface="Arial" charset="0"/>
              <a:buChar char="•"/>
            </a:pPr>
            <a:r>
              <a:rPr lang="en-US" sz="1500" dirty="0"/>
              <a:t>County’s budget followed prescribed tax levy allocation</a:t>
            </a:r>
          </a:p>
          <a:p>
            <a:pPr marL="285750" lvl="2" indent="-285750">
              <a:lnSpc>
                <a:spcPct val="100000"/>
              </a:lnSpc>
              <a:buFont typeface="Arial" charset="0"/>
              <a:buChar char="•"/>
            </a:pPr>
            <a:r>
              <a:rPr lang="en-US" sz="1500" dirty="0"/>
              <a:t>Sampled journal entries for proper allocation of tax levy funds</a:t>
            </a:r>
          </a:p>
        </p:txBody>
      </p:sp>
      <p:sp>
        <p:nvSpPr>
          <p:cNvPr id="30" name="Text Placeholder 29"/>
          <p:cNvSpPr>
            <a:spLocks noGrp="1"/>
          </p:cNvSpPr>
          <p:nvPr>
            <p:ph type="body" sz="quarter" idx="51"/>
          </p:nvPr>
        </p:nvSpPr>
        <p:spPr>
          <a:xfrm>
            <a:off x="1066801" y="3552265"/>
            <a:ext cx="3809999" cy="1636810"/>
          </a:xfrm>
          <a:ln>
            <a:solidFill>
              <a:schemeClr val="accent1"/>
            </a:solidFill>
          </a:ln>
        </p:spPr>
        <p:txBody>
          <a:bodyPr/>
          <a:lstStyle/>
          <a:p>
            <a:r>
              <a:rPr lang="en-US" sz="1600" dirty="0">
                <a:solidFill>
                  <a:schemeClr val="accent2"/>
                </a:solidFill>
              </a:rPr>
              <a:t>Local Option Levy Fund received an unmodified opinion in the FYE 2021 financial statement audit.</a:t>
            </a:r>
          </a:p>
        </p:txBody>
      </p:sp>
      <p:sp>
        <p:nvSpPr>
          <p:cNvPr id="32" name="Content Placeholder 31"/>
          <p:cNvSpPr>
            <a:spLocks noGrp="1"/>
          </p:cNvSpPr>
          <p:nvPr>
            <p:ph sz="quarter" idx="54"/>
          </p:nvPr>
        </p:nvSpPr>
        <p:spPr>
          <a:xfrm>
            <a:off x="4876800" y="3552265"/>
            <a:ext cx="3810000" cy="1636810"/>
          </a:xfrm>
          <a:ln>
            <a:solidFill>
              <a:schemeClr val="accent1"/>
            </a:solidFill>
          </a:ln>
        </p:spPr>
        <p:txBody>
          <a:bodyPr anchor="ctr"/>
          <a:lstStyle/>
          <a:p>
            <a:pPr marL="285750" lvl="2" indent="-285750">
              <a:lnSpc>
                <a:spcPct val="100000"/>
              </a:lnSpc>
              <a:buFont typeface="Arial" charset="0"/>
              <a:buChar char="•"/>
            </a:pPr>
            <a:r>
              <a:rPr lang="en-US" sz="1500" dirty="0"/>
              <a:t>County implemented controls over the financial closing and reporting of the fund </a:t>
            </a:r>
          </a:p>
          <a:p>
            <a:pPr marL="285750" lvl="2" indent="-285750">
              <a:lnSpc>
                <a:spcPct val="100000"/>
              </a:lnSpc>
              <a:buFont typeface="Arial" charset="0"/>
              <a:buChar char="•"/>
            </a:pPr>
            <a:r>
              <a:rPr lang="en-US" sz="1500" dirty="0"/>
              <a:t>Audit procedures did not identify audit adjustments</a:t>
            </a:r>
          </a:p>
        </p:txBody>
      </p:sp>
    </p:spTree>
    <p:extLst>
      <p:ext uri="{BB962C8B-B14F-4D97-AF65-F5344CB8AC3E}">
        <p14:creationId xmlns:p14="http://schemas.microsoft.com/office/powerpoint/2010/main" val="14606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33</a:t>
            </a:fld>
            <a:endParaRPr lang="en-US" dirty="0"/>
          </a:p>
        </p:txBody>
      </p:sp>
      <p:sp>
        <p:nvSpPr>
          <p:cNvPr id="5" name="Content Placeholder 4"/>
          <p:cNvSpPr>
            <a:spLocks noGrp="1"/>
          </p:cNvSpPr>
          <p:nvPr>
            <p:ph sz="quarter" idx="15"/>
          </p:nvPr>
        </p:nvSpPr>
        <p:spPr/>
        <p:txBody>
          <a:bodyPr/>
          <a:lstStyle/>
          <a:p>
            <a:r>
              <a:rPr lang="en-US" sz="4000" dirty="0"/>
              <a:t>Accounting Update</a:t>
            </a:r>
          </a:p>
        </p:txBody>
      </p:sp>
      <p:pic>
        <p:nvPicPr>
          <p:cNvPr id="12" name="Picture Placeholder 11"/>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814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34</a:t>
            </a:fld>
            <a:endParaRPr lang="en-US" dirty="0"/>
          </a:p>
        </p:txBody>
      </p:sp>
      <p:sp>
        <p:nvSpPr>
          <p:cNvPr id="5" name="Content Placeholder 4"/>
          <p:cNvSpPr>
            <a:spLocks noGrp="1"/>
          </p:cNvSpPr>
          <p:nvPr>
            <p:ph sz="quarter" idx="15"/>
          </p:nvPr>
        </p:nvSpPr>
        <p:spPr>
          <a:xfrm>
            <a:off x="1066801" y="1588995"/>
            <a:ext cx="8305800" cy="3937662"/>
          </a:xfrm>
        </p:spPr>
        <p:txBody>
          <a:bodyPr/>
          <a:lstStyle/>
          <a:p>
            <a:r>
              <a:rPr lang="en-US" sz="1800" dirty="0"/>
              <a:t>No. 87, Leases – effective for FY June 30, 2022 </a:t>
            </a:r>
          </a:p>
          <a:p>
            <a:r>
              <a:rPr lang="en-US" sz="1800" dirty="0"/>
              <a:t>No. 91, Conduit Debt Obligations – effective for FY June 30, 2023</a:t>
            </a:r>
          </a:p>
          <a:p>
            <a:r>
              <a:rPr lang="en-US" sz="1800" dirty="0"/>
              <a:t>No. 92 – Omnibus 2020 – effective for FY June 30, 2022</a:t>
            </a:r>
          </a:p>
          <a:p>
            <a:r>
              <a:rPr lang="en-US" sz="1800" dirty="0"/>
              <a:t>No. 93 – Replacing Interbank Offering Rates – effective for FY June 30, 2022</a:t>
            </a:r>
          </a:p>
          <a:p>
            <a:r>
              <a:rPr lang="en-US" sz="1800" dirty="0"/>
              <a:t>No. 94 – Public-Private and PPP Arrangements – effective for FY June 30, 2023</a:t>
            </a:r>
          </a:p>
          <a:p>
            <a:r>
              <a:rPr lang="en-US" sz="1800" dirty="0"/>
              <a:t>No. 96 – Subscription Based IT Arrangements – effective for FY June 30, 2023</a:t>
            </a:r>
          </a:p>
          <a:p>
            <a:r>
              <a:rPr lang="en-US" sz="1800" dirty="0"/>
              <a:t>No. 97 – Certain Component Unit Criteria and IRC Section 457 Deferred Comp Plans – effective for FY June 30, 2022</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6" name="Title 5"/>
          <p:cNvSpPr>
            <a:spLocks noGrp="1"/>
          </p:cNvSpPr>
          <p:nvPr>
            <p:ph type="title"/>
          </p:nvPr>
        </p:nvSpPr>
        <p:spPr/>
        <p:txBody>
          <a:bodyPr/>
          <a:lstStyle/>
          <a:p>
            <a:r>
              <a:rPr lang="en-US" sz="4000" dirty="0"/>
              <a:t>Future GASB Accounting Standards</a:t>
            </a:r>
          </a:p>
        </p:txBody>
      </p:sp>
    </p:spTree>
    <p:extLst>
      <p:ext uri="{BB962C8B-B14F-4D97-AF65-F5344CB8AC3E}">
        <p14:creationId xmlns:p14="http://schemas.microsoft.com/office/powerpoint/2010/main" val="28959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35</a:t>
            </a:fld>
            <a:endParaRPr lang="en-US" dirty="0"/>
          </a:p>
        </p:txBody>
      </p:sp>
    </p:spTree>
    <p:extLst>
      <p:ext uri="{BB962C8B-B14F-4D97-AF65-F5344CB8AC3E}">
        <p14:creationId xmlns:p14="http://schemas.microsoft.com/office/powerpoint/2010/main" val="13369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4</a:t>
            </a:fld>
            <a:endParaRPr lang="en-US" dirty="0"/>
          </a:p>
        </p:txBody>
      </p:sp>
      <p:sp>
        <p:nvSpPr>
          <p:cNvPr id="5" name="Content Placeholder 4"/>
          <p:cNvSpPr>
            <a:spLocks noGrp="1"/>
          </p:cNvSpPr>
          <p:nvPr>
            <p:ph sz="quarter" idx="15"/>
          </p:nvPr>
        </p:nvSpPr>
        <p:spPr/>
        <p:txBody>
          <a:bodyPr/>
          <a:lstStyle/>
          <a:p>
            <a:r>
              <a:rPr lang="en-US" sz="4000" dirty="0"/>
              <a:t>Nature of Services Provided</a:t>
            </a:r>
          </a:p>
          <a:p>
            <a:endParaRPr lang="en-US" sz="2400" dirty="0"/>
          </a:p>
        </p:txBody>
      </p:sp>
      <p:sp>
        <p:nvSpPr>
          <p:cNvPr id="2" name="Picture Placeholder 1"/>
          <p:cNvSpPr>
            <a:spLocks noGrp="1"/>
          </p:cNvSpPr>
          <p:nvPr>
            <p:ph type="pic" sz="quarter" idx="35"/>
          </p:nvPr>
        </p:nvSpPr>
        <p:spPr/>
      </p:sp>
      <p:pic>
        <p:nvPicPr>
          <p:cNvPr id="6" name="Picture Placeholder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26082" y="457201"/>
            <a:ext cx="2743200" cy="5486400"/>
          </a:xfrm>
          <a:prstGeom prst="rect">
            <a:avLst/>
          </a:prstGeom>
          <a:pattFill prst="pct5">
            <a:fgClr>
              <a:schemeClr val="accent6">
                <a:lumMod val="50000"/>
              </a:schemeClr>
            </a:fgClr>
            <a:bgClr>
              <a:schemeClr val="accent6">
                <a:lumMod val="20000"/>
                <a:lumOff val="80000"/>
              </a:schemeClr>
            </a:bgClr>
          </a:pattFill>
        </p:spPr>
      </p:pic>
    </p:spTree>
    <p:extLst>
      <p:ext uri="{BB962C8B-B14F-4D97-AF65-F5344CB8AC3E}">
        <p14:creationId xmlns:p14="http://schemas.microsoft.com/office/powerpoint/2010/main" val="11281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5</a:t>
            </a:fld>
            <a:endParaRPr lang="en-US" dirty="0"/>
          </a:p>
        </p:txBody>
      </p:sp>
      <p:sp>
        <p:nvSpPr>
          <p:cNvPr id="4" name="Title 3"/>
          <p:cNvSpPr>
            <a:spLocks noGrp="1"/>
          </p:cNvSpPr>
          <p:nvPr>
            <p:ph type="title"/>
          </p:nvPr>
        </p:nvSpPr>
        <p:spPr/>
        <p:txBody>
          <a:bodyPr/>
          <a:lstStyle/>
          <a:p>
            <a:r>
              <a:rPr lang="en-US" sz="4000" dirty="0"/>
              <a:t>Nature of Services Provided</a:t>
            </a:r>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Audit the County’s financial statements in accordance with GAAS and GAGAS </a:t>
              </a:r>
            </a:p>
          </p:txBody>
        </p:sp>
      </p:grpSp>
      <p:grpSp>
        <p:nvGrpSpPr>
          <p:cNvPr id="10" name="Group 9"/>
          <p:cNvGrpSpPr/>
          <p:nvPr/>
        </p:nvGrpSpPr>
        <p:grpSpPr>
          <a:xfrm>
            <a:off x="1068207" y="3527919"/>
            <a:ext cx="4031599" cy="1528173"/>
            <a:chOff x="299741" y="2439088"/>
            <a:chExt cx="3347197" cy="1885968"/>
          </a:xfrm>
          <a:solidFill>
            <a:srgbClr val="CAE3E9"/>
          </a:solidFill>
        </p:grpSpPr>
        <p:sp>
          <p:nvSpPr>
            <p:cNvPr id="11" name="Rounded Rectangle 10"/>
            <p:cNvSpPr/>
            <p:nvPr/>
          </p:nvSpPr>
          <p:spPr>
            <a:xfrm>
              <a:off x="299741" y="2439088"/>
              <a:ext cx="3347197" cy="1885968"/>
            </a:xfrm>
            <a:prstGeom prst="roundRect">
              <a:avLst>
                <a:gd name="adj" fmla="val 0"/>
              </a:avLst>
            </a:prstGeom>
            <a:solidFill>
              <a:schemeClr val="tx2"/>
            </a:solidFill>
            <a:ln w="25400" cap="flat" cmpd="sng" algn="ctr">
              <a:noFill/>
              <a:prstDash val="solid"/>
            </a:ln>
            <a:effectLst/>
          </p:spPr>
        </p:sp>
        <p:sp>
          <p:nvSpPr>
            <p:cNvPr id="12" name="Rounded Rectangle 4"/>
            <p:cNvSpPr/>
            <p:nvPr/>
          </p:nvSpPr>
          <p:spPr>
            <a:xfrm>
              <a:off x="852444" y="2646223"/>
              <a:ext cx="2488557" cy="147169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Compliance testing/reporting under Oregon Minimum Audit Standards</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Assistance with, and technical review of, the ACFR for compliance with GAAP as well as GFOA Certificate of Excellence requirements</a:t>
              </a:r>
            </a:p>
          </p:txBody>
        </p:sp>
      </p:grpSp>
      <p:grpSp>
        <p:nvGrpSpPr>
          <p:cNvPr id="16" name="Group 15"/>
          <p:cNvGrpSpPr/>
          <p:nvPr/>
        </p:nvGrpSpPr>
        <p:grpSpPr>
          <a:xfrm>
            <a:off x="5348918" y="3527920"/>
            <a:ext cx="4023682" cy="1528173"/>
            <a:chOff x="3909034" y="2437132"/>
            <a:chExt cx="3339498" cy="1828800"/>
          </a:xfrm>
          <a:solidFill>
            <a:srgbClr val="CAE3E9"/>
          </a:solidFill>
        </p:grpSpPr>
        <p:sp>
          <p:nvSpPr>
            <p:cNvPr id="17" name="Rounded Rectangle 16"/>
            <p:cNvSpPr/>
            <p:nvPr/>
          </p:nvSpPr>
          <p:spPr>
            <a:xfrm>
              <a:off x="3909034" y="2437132"/>
              <a:ext cx="3339498" cy="1828800"/>
            </a:xfrm>
            <a:prstGeom prst="roundRect">
              <a:avLst>
                <a:gd name="adj" fmla="val 0"/>
              </a:avLst>
            </a:prstGeom>
            <a:solidFill>
              <a:schemeClr val="tx2"/>
            </a:solidFill>
            <a:ln w="25400" cap="flat" cmpd="sng" algn="ctr">
              <a:noFill/>
              <a:prstDash val="solid"/>
            </a:ln>
            <a:effectLst/>
          </p:spPr>
        </p:sp>
        <p:sp>
          <p:nvSpPr>
            <p:cNvPr id="18" name="Rounded Rectangle 4"/>
            <p:cNvSpPr/>
            <p:nvPr/>
          </p:nvSpPr>
          <p:spPr>
            <a:xfrm>
              <a:off x="4487128" y="2649561"/>
              <a:ext cx="2547203" cy="1403945"/>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spcAft>
                  <a:spcPct val="35000"/>
                </a:spcAft>
                <a:defRPr/>
              </a:pPr>
              <a:r>
                <a:rPr lang="en-US" sz="1500" kern="0" dirty="0">
                  <a:solidFill>
                    <a:schemeClr val="bg1"/>
                  </a:solidFill>
                  <a:latin typeface="Arial" charset="0"/>
                  <a:ea typeface="Arial" charset="0"/>
                  <a:cs typeface="Arial" charset="0"/>
                </a:rPr>
                <a:t>Single Audit of federal grant programs under Uniform Guidance</a:t>
              </a:r>
            </a:p>
            <a:p>
              <a:pPr marL="0" marR="0" lvl="0" indent="0" defTabSz="511175" eaLnBrk="1" fontAlgn="auto" latinLnBrk="0" hangingPunct="1">
                <a:lnSpc>
                  <a:spcPct val="10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chemeClr val="bg1"/>
                </a:solidFill>
                <a:effectLst/>
                <a:uLnTx/>
                <a:uFillTx/>
                <a:latin typeface="Arial" charset="0"/>
                <a:ea typeface="Arial" charset="0"/>
                <a:cs typeface="Arial" charset="0"/>
              </a:endParaRP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1</a:t>
            </a: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2</a:t>
            </a:r>
          </a:p>
        </p:txBody>
      </p:sp>
      <p:sp>
        <p:nvSpPr>
          <p:cNvPr id="21" name="TextBox 20"/>
          <p:cNvSpPr txBox="1"/>
          <p:nvPr/>
        </p:nvSpPr>
        <p:spPr>
          <a:xfrm>
            <a:off x="1124687"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3</a:t>
            </a:r>
          </a:p>
        </p:txBody>
      </p:sp>
      <p:sp>
        <p:nvSpPr>
          <p:cNvPr id="22" name="TextBox 21"/>
          <p:cNvSpPr txBox="1"/>
          <p:nvPr/>
        </p:nvSpPr>
        <p:spPr>
          <a:xfrm>
            <a:off x="5420638"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4</a:t>
            </a:r>
          </a:p>
        </p:txBody>
      </p:sp>
    </p:spTree>
    <p:extLst>
      <p:ext uri="{BB962C8B-B14F-4D97-AF65-F5344CB8AC3E}">
        <p14:creationId xmlns:p14="http://schemas.microsoft.com/office/powerpoint/2010/main" val="305100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4" name="Title 3"/>
          <p:cNvSpPr>
            <a:spLocks noGrp="1"/>
          </p:cNvSpPr>
          <p:nvPr>
            <p:ph type="title"/>
          </p:nvPr>
        </p:nvSpPr>
        <p:spPr/>
        <p:txBody>
          <a:bodyPr/>
          <a:lstStyle/>
          <a:p>
            <a:r>
              <a:rPr lang="en-US" sz="4000" dirty="0"/>
              <a:t>Nature of Services Provided</a:t>
            </a:r>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Examination for Local Option Levy</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Reporting - Overall audit plan, audit results, communicating internal controls findings and noncompliance</a:t>
              </a: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5</a:t>
            </a: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6</a:t>
            </a:r>
          </a:p>
        </p:txBody>
      </p:sp>
    </p:spTree>
    <p:extLst>
      <p:ext uri="{BB962C8B-B14F-4D97-AF65-F5344CB8AC3E}">
        <p14:creationId xmlns:p14="http://schemas.microsoft.com/office/powerpoint/2010/main" val="31420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Lane County</a:t>
            </a:r>
          </a:p>
        </p:txBody>
      </p:sp>
      <p:sp>
        <p:nvSpPr>
          <p:cNvPr id="4" name="Slide Number Placeholder 3"/>
          <p:cNvSpPr>
            <a:spLocks noGrp="1"/>
          </p:cNvSpPr>
          <p:nvPr>
            <p:ph type="sldNum" sz="quarter" idx="11"/>
          </p:nvPr>
        </p:nvSpPr>
        <p:spPr/>
        <p:txBody>
          <a:bodyPr/>
          <a:lstStyle/>
          <a:p>
            <a:fld id="{D80659BF-CB79-4A8E-8A5E-9707540CF6F7}" type="slidenum">
              <a:rPr lang="en-US" smtClean="0"/>
              <a:pPr/>
              <a:t>7</a:t>
            </a:fld>
            <a:endParaRPr lang="en-US" dirty="0"/>
          </a:p>
        </p:txBody>
      </p:sp>
      <p:sp>
        <p:nvSpPr>
          <p:cNvPr id="5" name="Content Placeholder 4"/>
          <p:cNvSpPr>
            <a:spLocks noGrp="1"/>
          </p:cNvSpPr>
          <p:nvPr>
            <p:ph sz="quarter" idx="15"/>
          </p:nvPr>
        </p:nvSpPr>
        <p:spPr/>
        <p:txBody>
          <a:bodyPr/>
          <a:lstStyle/>
          <a:p>
            <a:r>
              <a:rPr lang="en-US" sz="4000" dirty="0"/>
              <a:t>Significant Audit Areas</a:t>
            </a:r>
          </a:p>
          <a:p>
            <a:endParaRPr lang="en-US" sz="2400" dirty="0"/>
          </a:p>
        </p:txBody>
      </p:sp>
      <p:pic>
        <p:nvPicPr>
          <p:cNvPr id="6" name="Picture Placeholder 15"/>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424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8</a:t>
            </a:fld>
            <a:endParaRPr lang="en-US" dirty="0"/>
          </a:p>
        </p:txBody>
      </p:sp>
      <p:sp>
        <p:nvSpPr>
          <p:cNvPr id="6" name="Title 5"/>
          <p:cNvSpPr>
            <a:spLocks noGrp="1"/>
          </p:cNvSpPr>
          <p:nvPr>
            <p:ph type="title"/>
          </p:nvPr>
        </p:nvSpPr>
        <p:spPr/>
        <p:txBody>
          <a:bodyPr/>
          <a:lstStyle/>
          <a:p>
            <a:r>
              <a:rPr lang="en-US" sz="4000" dirty="0"/>
              <a:t>Significant Audit Areas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57478304"/>
              </p:ext>
            </p:extLst>
          </p:nvPr>
        </p:nvGraphicFramePr>
        <p:xfrm>
          <a:off x="970174" y="1291473"/>
          <a:ext cx="7488026" cy="5005631"/>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val="20000"/>
                    </a:ext>
                  </a:extLst>
                </a:gridCol>
                <a:gridCol w="2970010">
                  <a:extLst>
                    <a:ext uri="{9D8B030D-6E8A-4147-A177-3AD203B41FA5}">
                      <a16:colId xmlns:a16="http://schemas.microsoft.com/office/drawing/2014/main" val="20001"/>
                    </a:ext>
                  </a:extLst>
                </a:gridCol>
                <a:gridCol w="2862010">
                  <a:extLst>
                    <a:ext uri="{9D8B030D-6E8A-4147-A177-3AD203B41FA5}">
                      <a16:colId xmlns:a16="http://schemas.microsoft.com/office/drawing/2014/main" val="20002"/>
                    </a:ext>
                  </a:extLst>
                </a:gridCol>
              </a:tblGrid>
              <a:tr h="339836">
                <a:tc>
                  <a:txBody>
                    <a:bodyPr/>
                    <a:lstStyle/>
                    <a:p>
                      <a:r>
                        <a:rPr lang="en-US" dirty="0"/>
                        <a:t>Audit Area</a:t>
                      </a:r>
                    </a:p>
                  </a:txBody>
                  <a:tcPr/>
                </a:tc>
                <a:tc>
                  <a:txBody>
                    <a:bodyPr/>
                    <a:lstStyle/>
                    <a:p>
                      <a:r>
                        <a:rPr lang="en-US" dirty="0"/>
                        <a:t>Procedures</a:t>
                      </a:r>
                    </a:p>
                  </a:txBody>
                  <a:tcPr/>
                </a:tc>
                <a:tc>
                  <a:txBody>
                    <a:bodyPr/>
                    <a:lstStyle/>
                    <a:p>
                      <a:r>
                        <a:rPr lang="en-US" dirty="0"/>
                        <a:t>Results</a:t>
                      </a:r>
                    </a:p>
                  </a:txBody>
                  <a:tcPr/>
                </a:tc>
                <a:extLst>
                  <a:ext uri="{0D108BD9-81ED-4DB2-BD59-A6C34878D82A}">
                    <a16:rowId xmlns:a16="http://schemas.microsoft.com/office/drawing/2014/main" val="10000"/>
                  </a:ext>
                </a:extLst>
              </a:tr>
              <a:tr h="1102824">
                <a:tc>
                  <a:txBody>
                    <a:bodyPr/>
                    <a:lstStyle/>
                    <a:p>
                      <a:r>
                        <a:rPr lang="en-US" dirty="0"/>
                        <a:t>Cash and Investments</a:t>
                      </a:r>
                    </a:p>
                  </a:txBody>
                  <a:tcPr/>
                </a:tc>
                <a:tc>
                  <a:txBody>
                    <a:bodyPr/>
                    <a:lstStyle/>
                    <a:p>
                      <a:r>
                        <a:rPr lang="en-US" dirty="0"/>
                        <a:t>Confirmations,</a:t>
                      </a:r>
                      <a:r>
                        <a:rPr lang="en-US" baseline="0" dirty="0"/>
                        <a:t> i</a:t>
                      </a:r>
                      <a:r>
                        <a:rPr lang="en-US" dirty="0"/>
                        <a:t>nvestment valuation testing,</a:t>
                      </a:r>
                      <a:r>
                        <a:rPr lang="en-US" baseline="0" dirty="0"/>
                        <a:t> Oregon legal compliance testing</a:t>
                      </a:r>
                      <a:endParaRPr lang="en-US" dirty="0"/>
                    </a:p>
                  </a:txBody>
                  <a:tcPr/>
                </a:tc>
                <a:tc>
                  <a:txBody>
                    <a:bodyPr/>
                    <a:lstStyle/>
                    <a:p>
                      <a:r>
                        <a:rPr lang="en-US" dirty="0"/>
                        <a:t>Balances</a:t>
                      </a:r>
                      <a:r>
                        <a:rPr lang="en-US" baseline="0" dirty="0"/>
                        <a:t> properly supported and reported</a:t>
                      </a:r>
                      <a:endParaRPr lang="en-US" dirty="0"/>
                    </a:p>
                  </a:txBody>
                  <a:tcPr/>
                </a:tc>
                <a:extLst>
                  <a:ext uri="{0D108BD9-81ED-4DB2-BD59-A6C34878D82A}">
                    <a16:rowId xmlns:a16="http://schemas.microsoft.com/office/drawing/2014/main" val="10001"/>
                  </a:ext>
                </a:extLst>
              </a:tr>
              <a:tr h="1102824">
                <a:tc>
                  <a:txBody>
                    <a:bodyPr/>
                    <a:lstStyle/>
                    <a:p>
                      <a:r>
                        <a:rPr lang="en-US" dirty="0"/>
                        <a:t>Revenue and Receivables</a:t>
                      </a:r>
                    </a:p>
                  </a:txBody>
                  <a:tcPr/>
                </a:tc>
                <a:tc>
                  <a:txBody>
                    <a:bodyPr/>
                    <a:lstStyle/>
                    <a:p>
                      <a:r>
                        <a:rPr lang="en-US" dirty="0"/>
                        <a:t>Review of contracts,</a:t>
                      </a:r>
                      <a:r>
                        <a:rPr lang="en-US" baseline="0" dirty="0"/>
                        <a:t> s</a:t>
                      </a:r>
                      <a:r>
                        <a:rPr lang="en-US" dirty="0"/>
                        <a:t>ubsequent receipts,</a:t>
                      </a:r>
                      <a:r>
                        <a:rPr lang="en-US" baseline="0" dirty="0"/>
                        <a:t> d</a:t>
                      </a:r>
                      <a:r>
                        <a:rPr lang="en-US" dirty="0"/>
                        <a:t>etail testing</a:t>
                      </a:r>
                    </a:p>
                  </a:txBody>
                  <a:tcPr/>
                </a:tc>
                <a:tc>
                  <a:txBody>
                    <a:bodyPr/>
                    <a:lstStyle/>
                    <a:p>
                      <a:r>
                        <a:rPr lang="en-US" dirty="0"/>
                        <a:t>Revenue/receivable</a:t>
                      </a:r>
                      <a:r>
                        <a:rPr lang="en-US" baseline="0" dirty="0"/>
                        <a:t> materially correct, Round 1 of ARP properly reported as unearned revenue</a:t>
                      </a:r>
                      <a:endParaRPr lang="en-US" dirty="0"/>
                    </a:p>
                  </a:txBody>
                  <a:tcPr/>
                </a:tc>
                <a:extLst>
                  <a:ext uri="{0D108BD9-81ED-4DB2-BD59-A6C34878D82A}">
                    <a16:rowId xmlns:a16="http://schemas.microsoft.com/office/drawing/2014/main" val="10002"/>
                  </a:ext>
                </a:extLst>
              </a:tr>
              <a:tr h="1357323">
                <a:tc>
                  <a:txBody>
                    <a:bodyPr/>
                    <a:lstStyle/>
                    <a:p>
                      <a:r>
                        <a:rPr lang="en-US" dirty="0"/>
                        <a:t>Capital Assets</a:t>
                      </a:r>
                    </a:p>
                  </a:txBody>
                  <a:tcPr/>
                </a:tc>
                <a:tc>
                  <a:txBody>
                    <a:bodyPr/>
                    <a:lstStyle/>
                    <a:p>
                      <a:r>
                        <a:rPr lang="en-US" dirty="0"/>
                        <a:t>Review of County’s valuations,</a:t>
                      </a:r>
                      <a:r>
                        <a:rPr lang="en-US" baseline="0" dirty="0"/>
                        <a:t> t</a:t>
                      </a:r>
                      <a:r>
                        <a:rPr lang="en-US" dirty="0"/>
                        <a:t>esting additions,</a:t>
                      </a:r>
                      <a:r>
                        <a:rPr lang="en-US" baseline="0" dirty="0"/>
                        <a:t> a</a:t>
                      </a:r>
                      <a:r>
                        <a:rPr lang="en-US" dirty="0"/>
                        <a:t>nalytical tests of depreciation</a:t>
                      </a:r>
                    </a:p>
                  </a:txBody>
                  <a:tcPr/>
                </a:tc>
                <a:tc>
                  <a:txBody>
                    <a:bodyPr/>
                    <a:lstStyle/>
                    <a:p>
                      <a:r>
                        <a:rPr lang="en-US" dirty="0"/>
                        <a:t>Capital assets materially</a:t>
                      </a:r>
                      <a:r>
                        <a:rPr lang="en-US" baseline="0" dirty="0"/>
                        <a:t> correct</a:t>
                      </a:r>
                      <a:endParaRPr lang="en-US" dirty="0"/>
                    </a:p>
                  </a:txBody>
                  <a:tcPr/>
                </a:tc>
                <a:extLst>
                  <a:ext uri="{0D108BD9-81ED-4DB2-BD59-A6C34878D82A}">
                    <a16:rowId xmlns:a16="http://schemas.microsoft.com/office/drawing/2014/main" val="10003"/>
                  </a:ext>
                </a:extLst>
              </a:tr>
              <a:tr h="1102824">
                <a:tc>
                  <a:txBody>
                    <a:bodyPr/>
                    <a:lstStyle/>
                    <a:p>
                      <a:r>
                        <a:rPr lang="en-US" dirty="0"/>
                        <a:t>Long Term Debt</a:t>
                      </a:r>
                    </a:p>
                  </a:txBody>
                  <a:tcPr/>
                </a:tc>
                <a:tc>
                  <a:txBody>
                    <a:bodyPr/>
                    <a:lstStyle/>
                    <a:p>
                      <a:r>
                        <a:rPr lang="en-US" baseline="0" dirty="0">
                          <a:solidFill>
                            <a:schemeClr val="tx1"/>
                          </a:solidFill>
                        </a:rPr>
                        <a:t>Testing of payments and interest, accuracy and completeness of disclosures</a:t>
                      </a:r>
                      <a:endParaRPr lang="en-US" dirty="0">
                        <a:solidFill>
                          <a:schemeClr val="tx1"/>
                        </a:solidFill>
                      </a:endParaRPr>
                    </a:p>
                  </a:txBody>
                  <a:tcPr/>
                </a:tc>
                <a:tc>
                  <a:txBody>
                    <a:bodyPr/>
                    <a:lstStyle/>
                    <a:p>
                      <a:r>
                        <a:rPr lang="en-US" dirty="0">
                          <a:solidFill>
                            <a:schemeClr val="tx1"/>
                          </a:solidFill>
                        </a:rPr>
                        <a:t>Debt transactions were supported by underlying agreements,</a:t>
                      </a:r>
                      <a:r>
                        <a:rPr lang="en-US" baseline="0" dirty="0">
                          <a:solidFill>
                            <a:schemeClr val="tx1"/>
                          </a:solidFill>
                        </a:rPr>
                        <a:t> in compliance with applicable laws</a:t>
                      </a:r>
                      <a:endParaRPr lang="en-US"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5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Better Together: Moss Adams &amp; Lane County</a:t>
            </a:r>
          </a:p>
        </p:txBody>
      </p:sp>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dirty="0"/>
          </a:p>
        </p:txBody>
      </p:sp>
      <p:sp>
        <p:nvSpPr>
          <p:cNvPr id="6" name="Title 5"/>
          <p:cNvSpPr>
            <a:spLocks noGrp="1"/>
          </p:cNvSpPr>
          <p:nvPr>
            <p:ph type="title"/>
          </p:nvPr>
        </p:nvSpPr>
        <p:spPr/>
        <p:txBody>
          <a:bodyPr/>
          <a:lstStyle/>
          <a:p>
            <a:r>
              <a:rPr lang="en-US" sz="4000" dirty="0"/>
              <a:t>Significant Audit Areas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84892547"/>
              </p:ext>
            </p:extLst>
          </p:nvPr>
        </p:nvGraphicFramePr>
        <p:xfrm>
          <a:off x="970174" y="1286047"/>
          <a:ext cx="7488026" cy="4908730"/>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val="20000"/>
                    </a:ext>
                  </a:extLst>
                </a:gridCol>
                <a:gridCol w="2970010">
                  <a:extLst>
                    <a:ext uri="{9D8B030D-6E8A-4147-A177-3AD203B41FA5}">
                      <a16:colId xmlns:a16="http://schemas.microsoft.com/office/drawing/2014/main" val="20001"/>
                    </a:ext>
                  </a:extLst>
                </a:gridCol>
                <a:gridCol w="2862010">
                  <a:extLst>
                    <a:ext uri="{9D8B030D-6E8A-4147-A177-3AD203B41FA5}">
                      <a16:colId xmlns:a16="http://schemas.microsoft.com/office/drawing/2014/main" val="20002"/>
                    </a:ext>
                  </a:extLst>
                </a:gridCol>
              </a:tblGrid>
              <a:tr h="339836">
                <a:tc>
                  <a:txBody>
                    <a:bodyPr/>
                    <a:lstStyle/>
                    <a:p>
                      <a:r>
                        <a:rPr lang="en-US" dirty="0"/>
                        <a:t>Audit Area</a:t>
                      </a:r>
                    </a:p>
                  </a:txBody>
                  <a:tcPr/>
                </a:tc>
                <a:tc>
                  <a:txBody>
                    <a:bodyPr/>
                    <a:lstStyle/>
                    <a:p>
                      <a:r>
                        <a:rPr lang="en-US" dirty="0"/>
                        <a:t>Procedures</a:t>
                      </a:r>
                    </a:p>
                  </a:txBody>
                  <a:tcPr/>
                </a:tc>
                <a:tc>
                  <a:txBody>
                    <a:bodyPr/>
                    <a:lstStyle/>
                    <a:p>
                      <a:r>
                        <a:rPr lang="en-US" dirty="0"/>
                        <a:t>Results</a:t>
                      </a:r>
                    </a:p>
                  </a:txBody>
                  <a:tcPr/>
                </a:tc>
                <a:extLst>
                  <a:ext uri="{0D108BD9-81ED-4DB2-BD59-A6C34878D82A}">
                    <a16:rowId xmlns:a16="http://schemas.microsoft.com/office/drawing/2014/main" val="10000"/>
                  </a:ext>
                </a:extLst>
              </a:tr>
              <a:tr h="1102824">
                <a:tc>
                  <a:txBody>
                    <a:bodyPr/>
                    <a:lstStyle/>
                    <a:p>
                      <a:r>
                        <a:rPr lang="en-US" dirty="0"/>
                        <a:t>Accrued Liabilities, including </a:t>
                      </a:r>
                      <a:r>
                        <a:rPr lang="en-US" baseline="0" dirty="0"/>
                        <a:t>PERS &amp; </a:t>
                      </a:r>
                      <a:r>
                        <a:rPr lang="en-US" dirty="0"/>
                        <a:t>OPEB</a:t>
                      </a:r>
                    </a:p>
                  </a:txBody>
                  <a:tcPr/>
                </a:tc>
                <a:tc>
                  <a:txBody>
                    <a:bodyPr/>
                    <a:lstStyle/>
                    <a:p>
                      <a:r>
                        <a:rPr lang="en-US" dirty="0"/>
                        <a:t>Review of management</a:t>
                      </a:r>
                      <a:r>
                        <a:rPr lang="en-US" baseline="0" dirty="0"/>
                        <a:t> </a:t>
                      </a:r>
                      <a:r>
                        <a:rPr lang="en-US" dirty="0"/>
                        <a:t>analysis,</a:t>
                      </a:r>
                      <a:r>
                        <a:rPr lang="en-US" baseline="0" dirty="0"/>
                        <a:t> t</a:t>
                      </a:r>
                      <a:r>
                        <a:rPr lang="en-US" dirty="0"/>
                        <a:t>esting</a:t>
                      </a:r>
                      <a:r>
                        <a:rPr lang="en-US" baseline="0" dirty="0"/>
                        <a:t> of assumptions</a:t>
                      </a:r>
                    </a:p>
                  </a:txBody>
                  <a:tcPr/>
                </a:tc>
                <a:tc>
                  <a:txBody>
                    <a:bodyPr/>
                    <a:lstStyle/>
                    <a:p>
                      <a:r>
                        <a:rPr lang="en-US" dirty="0"/>
                        <a:t>Management adequately supported estimates and consistently applied, reported balances agreed</a:t>
                      </a:r>
                      <a:r>
                        <a:rPr lang="en-US" baseline="0" dirty="0"/>
                        <a:t> with underlying support</a:t>
                      </a:r>
                      <a:endParaRPr lang="en-US" dirty="0"/>
                    </a:p>
                  </a:txBody>
                  <a:tcPr/>
                </a:tc>
                <a:extLst>
                  <a:ext uri="{0D108BD9-81ED-4DB2-BD59-A6C34878D82A}">
                    <a16:rowId xmlns:a16="http://schemas.microsoft.com/office/drawing/2014/main" val="10001"/>
                  </a:ext>
                </a:extLst>
              </a:tr>
              <a:tr h="1102824">
                <a:tc>
                  <a:txBody>
                    <a:bodyPr/>
                    <a:lstStyle/>
                    <a:p>
                      <a:r>
                        <a:rPr lang="en-US" dirty="0"/>
                        <a:t>Financial</a:t>
                      </a:r>
                      <a:r>
                        <a:rPr lang="en-US" baseline="0" dirty="0"/>
                        <a:t> Close and Reporting</a:t>
                      </a:r>
                      <a:endParaRPr lang="en-US" dirty="0"/>
                    </a:p>
                  </a:txBody>
                  <a:tcPr/>
                </a:tc>
                <a:tc>
                  <a:txBody>
                    <a:bodyPr/>
                    <a:lstStyle/>
                    <a:p>
                      <a:r>
                        <a:rPr lang="en-US" dirty="0"/>
                        <a:t>Completing</a:t>
                      </a:r>
                      <a:r>
                        <a:rPr lang="en-US" baseline="0" dirty="0"/>
                        <a:t> disclosure checklists, testing year-end close, ACFR</a:t>
                      </a:r>
                    </a:p>
                  </a:txBody>
                  <a:tcPr/>
                </a:tc>
                <a:tc>
                  <a:txBody>
                    <a:bodyPr/>
                    <a:lstStyle/>
                    <a:p>
                      <a:r>
                        <a:rPr lang="en-US" dirty="0">
                          <a:solidFill>
                            <a:schemeClr val="tx1"/>
                          </a:solidFill>
                        </a:rPr>
                        <a:t>County</a:t>
                      </a:r>
                      <a:r>
                        <a:rPr lang="en-US" baseline="0" dirty="0">
                          <a:solidFill>
                            <a:schemeClr val="tx1"/>
                          </a:solidFill>
                        </a:rPr>
                        <a:t> met its extended delivery timelines and ACFR only required minor edits following our review</a:t>
                      </a:r>
                      <a:endParaRPr lang="en-US" dirty="0">
                        <a:solidFill>
                          <a:schemeClr val="tx1"/>
                        </a:solidFill>
                      </a:endParaRPr>
                    </a:p>
                  </a:txBody>
                  <a:tcPr/>
                </a:tc>
                <a:extLst>
                  <a:ext uri="{0D108BD9-81ED-4DB2-BD59-A6C34878D82A}">
                    <a16:rowId xmlns:a16="http://schemas.microsoft.com/office/drawing/2014/main" val="10002"/>
                  </a:ext>
                </a:extLst>
              </a:tr>
              <a:tr h="1098326">
                <a:tc>
                  <a:txBody>
                    <a:bodyPr/>
                    <a:lstStyle/>
                    <a:p>
                      <a:r>
                        <a:rPr lang="en-US" dirty="0"/>
                        <a:t>Grants</a:t>
                      </a:r>
                    </a:p>
                  </a:txBody>
                  <a:tcPr/>
                </a:tc>
                <a:tc>
                  <a:txBody>
                    <a:bodyPr/>
                    <a:lstStyle/>
                    <a:p>
                      <a:r>
                        <a:rPr lang="en-US" dirty="0"/>
                        <a:t>Testing of the SEFA,</a:t>
                      </a:r>
                      <a:r>
                        <a:rPr lang="en-US" baseline="0" dirty="0"/>
                        <a:t> Uniform Guidance procedures</a:t>
                      </a:r>
                    </a:p>
                  </a:txBody>
                  <a:tcPr/>
                </a:tc>
                <a:tc>
                  <a:txBody>
                    <a:bodyPr/>
                    <a:lstStyle/>
                    <a:p>
                      <a:r>
                        <a:rPr lang="en-US" baseline="0" dirty="0"/>
                        <a:t>3 major federal programs selected, CRF testing performed and 2 H&amp;HS programs still to test</a:t>
                      </a:r>
                    </a:p>
                  </a:txBody>
                  <a:tcPr/>
                </a:tc>
                <a:extLst>
                  <a:ext uri="{0D108BD9-81ED-4DB2-BD59-A6C34878D82A}">
                    <a16:rowId xmlns:a16="http://schemas.microsoft.com/office/drawing/2014/main" val="10003"/>
                  </a:ext>
                </a:extLst>
              </a:tr>
              <a:tr h="1102824">
                <a:tc>
                  <a:txBody>
                    <a:bodyPr/>
                    <a:lstStyle/>
                    <a:p>
                      <a:r>
                        <a:rPr lang="en-US" dirty="0"/>
                        <a:t>Oregon Minimum Standards</a:t>
                      </a:r>
                    </a:p>
                  </a:txBody>
                  <a:tcPr/>
                </a:tc>
                <a:tc>
                  <a:txBody>
                    <a:bodyPr/>
                    <a:lstStyle/>
                    <a:p>
                      <a:r>
                        <a:rPr lang="en-US" dirty="0"/>
                        <a:t>Specific testing of certain</a:t>
                      </a:r>
                      <a:r>
                        <a:rPr lang="en-US" baseline="0" dirty="0"/>
                        <a:t> ORS </a:t>
                      </a:r>
                      <a:r>
                        <a:rPr lang="en-US" dirty="0"/>
                        <a:t>requirements affecting the County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40" kern="1200" dirty="0">
                          <a:solidFill>
                            <a:schemeClr val="dk1"/>
                          </a:solidFill>
                          <a:latin typeface="+mn-lt"/>
                          <a:ea typeface="+mn-ea"/>
                          <a:cs typeface="+mn-cs"/>
                        </a:rPr>
                        <a:t>No compliance issues to report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83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 Print PPT">
  <a:themeElements>
    <a:clrScheme name="MA Print (CMYK EQ)">
      <a:dk1>
        <a:srgbClr val="000000"/>
      </a:dk1>
      <a:lt1>
        <a:srgbClr val="FFFFFF"/>
      </a:lt1>
      <a:dk2>
        <a:srgbClr val="4B6A6E"/>
      </a:dk2>
      <a:lt2>
        <a:srgbClr val="E9E4DF"/>
      </a:lt2>
      <a:accent1>
        <a:srgbClr val="4B6A6E"/>
      </a:accent1>
      <a:accent2>
        <a:srgbClr val="A6D060"/>
      </a:accent2>
      <a:accent3>
        <a:srgbClr val="D1C6BD"/>
      </a:accent3>
      <a:accent4>
        <a:srgbClr val="C0D6D7"/>
      </a:accent4>
      <a:accent5>
        <a:srgbClr val="004F50"/>
      </a:accent5>
      <a:accent6>
        <a:srgbClr val="93A5A5"/>
      </a:accent6>
      <a:hlink>
        <a:srgbClr val="A6D06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1099280520BF42AF896D72F1A799D7" ma:contentTypeVersion="1" ma:contentTypeDescription="Create a new document." ma:contentTypeScope="" ma:versionID="7129dfc374e9743197cc9788f13074aa">
  <xsd:schema xmlns:xsd="http://www.w3.org/2001/XMLSchema" xmlns:xs="http://www.w3.org/2001/XMLSchema" xmlns:p="http://schemas.microsoft.com/office/2006/metadata/properties" xmlns:ns1="http://schemas.microsoft.com/sharepoint/v3" targetNamespace="http://schemas.microsoft.com/office/2006/metadata/properties" ma:root="true" ma:fieldsID="34244ae2b3342ec02ed1c554fc4655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CC3C90-69B8-4D3F-A2D5-62279FACEDDC}">
  <ds:schemaRefs>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schemas.microsoft.com/sharepoint/v3"/>
    <ds:schemaRef ds:uri="http://purl.org/dc/elements/1.1/"/>
  </ds:schemaRefs>
</ds:datastoreItem>
</file>

<file path=customXml/itemProps2.xml><?xml version="1.0" encoding="utf-8"?>
<ds:datastoreItem xmlns:ds="http://schemas.openxmlformats.org/officeDocument/2006/customXml" ds:itemID="{4DD68C97-3BCA-4A8C-864C-7A3736FD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F9F07-3DD0-407E-9870-04F55EB60B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14125</TotalTime>
  <Words>2411</Words>
  <Application>Microsoft Office PowerPoint</Application>
  <PresentationFormat>Custom</PresentationFormat>
  <Paragraphs>292</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Narrow</vt:lpstr>
      <vt:lpstr>Calibri</vt:lpstr>
      <vt:lpstr>Calibri Light</vt:lpstr>
      <vt:lpstr>Cambria</vt:lpstr>
      <vt:lpstr>Georgia</vt:lpstr>
      <vt:lpstr>Wingdings</vt:lpstr>
      <vt:lpstr>MA Print PPT</vt:lpstr>
      <vt:lpstr>Custom Design</vt:lpstr>
      <vt:lpstr>Lane County FY21 Audit Results COMMUNICATION WITH THOSE CHARGED WITH GOVERNANCE</vt:lpstr>
      <vt:lpstr>Agenda</vt:lpstr>
      <vt:lpstr>Engagement Team</vt:lpstr>
      <vt:lpstr>PowerPoint Presentation</vt:lpstr>
      <vt:lpstr>Nature of Services Provided</vt:lpstr>
      <vt:lpstr>Nature of Services Provided</vt:lpstr>
      <vt:lpstr>PowerPoint Presentation</vt:lpstr>
      <vt:lpstr>Significant Audit Areas</vt:lpstr>
      <vt:lpstr>Significant Audit Areas</vt:lpstr>
      <vt:lpstr>PowerPoint Presentation</vt:lpstr>
      <vt:lpstr>Auditor Report on the Financial Statement</vt:lpstr>
      <vt:lpstr>Other Auditor Reports</vt:lpstr>
      <vt:lpstr>Other Auditor Reports</vt:lpstr>
      <vt:lpstr>PowerPoint Presentation</vt:lpstr>
      <vt:lpstr>COMMUNICATION WITH GOVERNING BODY Planned Scope &amp; Timing of the Audit</vt:lpstr>
      <vt:lpstr>COMMUNICATION WITH GOVERNING BODY Significant Accounting Policies &amp; Unusual Transactions</vt:lpstr>
      <vt:lpstr>COMMUNICATION WITH GOVERNING BODY Management Judgments &amp; Accounting Estimates</vt:lpstr>
      <vt:lpstr>COMMUNICATION WITH GOVERNING BODY Key Financial Statement Disclosures</vt:lpstr>
      <vt:lpstr>COMMUNICATION WITH GOVERNING BODY Difficulties Encountered in Performing the Audit</vt:lpstr>
      <vt:lpstr>COMMUNICATION WITH GOVERNING BODY Significant Audit Adjustments &amp; Unadjusted  Differences Considered by Management To Be Immaterial</vt:lpstr>
      <vt:lpstr>COMMUNICATION WITH GOVERNING BODY Potential Effect on the Financial Statements  of Significant Risks &amp; Exposures &amp; Uncertainties</vt:lpstr>
      <vt:lpstr>COMMUNICATION WITH GOVERNING BODY Disagreements with Management</vt:lpstr>
      <vt:lpstr>COMMUNICATION WITH GOVERNING BODY Deficiencies in Internal Control</vt:lpstr>
      <vt:lpstr>COMMUNICATION WITH GOVERNING BODY Representations Requested of Management</vt:lpstr>
      <vt:lpstr>COMMUNICATION WITH GOVERNING BODY Management’s Consultation with Other Accountants</vt:lpstr>
      <vt:lpstr>COMMUNICATION WITH GOVERNING BODY Other Communications</vt:lpstr>
      <vt:lpstr>COMMUNICATION WITH GOVERNING BODY Fraud &amp; Noncompliance with Laws and Regulations</vt:lpstr>
      <vt:lpstr>PowerPoint Presentation</vt:lpstr>
      <vt:lpstr>Clean Opinion</vt:lpstr>
      <vt:lpstr>Results of Tax Levy Engagement</vt:lpstr>
      <vt:lpstr>Results of Tax Levy Engagement</vt:lpstr>
      <vt:lpstr>Results of Tax Levy Engagement</vt:lpstr>
      <vt:lpstr>PowerPoint Presentation</vt:lpstr>
      <vt:lpstr>Future GASB Accounting Standards</vt:lpstr>
      <vt:lpstr>PowerPoint Presentation</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SUN Jeanne</cp:lastModifiedBy>
  <cp:revision>985</cp:revision>
  <dcterms:created xsi:type="dcterms:W3CDTF">2017-05-18T23:04:14Z</dcterms:created>
  <dcterms:modified xsi:type="dcterms:W3CDTF">2022-03-17T17:51:15Z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0x0101004E1099280520BF42AF896D72F1A799D7</vt:lpwstr>
  </property>
  <property fmtid="{D5CDD505-2E9C-101B-9397-08002B2CF9AE}" pid="5" name="Hyperlink or Picture Column">
    <vt:lpwstr>, </vt:lpwstr>
  </property>
  <property fmtid="{D5CDD505-2E9C-101B-9397-08002B2CF9AE}" pid="6" name="tabName">
    <vt:lpwstr>Audit Reports &amp; Communications</vt:lpwstr>
  </property>
  <property fmtid="{D5CDD505-2E9C-101B-9397-08002B2CF9AE}" pid="7" name="tabIndex">
    <vt:lpwstr>A-000</vt:lpwstr>
  </property>
  <property fmtid="{D5CDD505-2E9C-101B-9397-08002B2CF9AE}" pid="8" name="workpaperIndex">
    <vt:lpwstr/>
  </property>
</Properties>
</file>